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6"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753600" cy="7315200"/>
  <p:notesSz cx="6858000" cy="9144000"/>
  <p:embeddedFontLst>
    <p:embeddedFont>
      <p:font typeface="Bahnschrift" panose="020B0502040204020203" pitchFamily="34" charset="0"/>
      <p:regular r:id="rId18"/>
      <p:bold r:id="rId19"/>
    </p:embeddedFont>
    <p:embeddedFont>
      <p:font typeface="Calibri" panose="020F0502020204030204" pitchFamily="34" charset="0"/>
      <p:regular r:id="rId20"/>
      <p:bold r:id="rId21"/>
      <p:italic r:id="rId22"/>
      <p:boldItalic r:id="rId23"/>
    </p:embeddedFont>
    <p:embeddedFont>
      <p:font typeface="Corbel" panose="020B0503020204020204" pitchFamily="34" charset="0"/>
      <p:regular r:id="rId24"/>
      <p:bold r:id="rId25"/>
      <p:italic r:id="rId26"/>
      <p:boldItalic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62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95071" y="195071"/>
            <a:ext cx="9363456" cy="6925056"/>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87984" y="941201"/>
            <a:ext cx="7973568" cy="3121152"/>
          </a:xfrm>
        </p:spPr>
        <p:txBody>
          <a:bodyPr anchor="b">
            <a:normAutofit/>
          </a:bodyPr>
          <a:lstStyle>
            <a:lvl1pPr algn="ctr">
              <a:lnSpc>
                <a:spcPct val="85000"/>
              </a:lnSpc>
              <a:defRPr sz="6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67625" y="4127611"/>
            <a:ext cx="7014288" cy="1480709"/>
          </a:xfrm>
        </p:spPr>
        <p:txBody>
          <a:bodyPr>
            <a:normAutofit/>
          </a:bodyPr>
          <a:lstStyle>
            <a:lvl1pPr marL="0" indent="0" algn="ctr">
              <a:spcBef>
                <a:spcPts val="1067"/>
              </a:spcBef>
              <a:buNone/>
              <a:defRPr sz="1920">
                <a:solidFill>
                  <a:srgbClr val="FFFFFF"/>
                </a:solidFill>
              </a:defRPr>
            </a:lvl1pPr>
            <a:lvl2pPr marL="365771" indent="0" algn="ctr">
              <a:buNone/>
              <a:defRPr sz="1920"/>
            </a:lvl2pPr>
            <a:lvl3pPr marL="731543" indent="0" algn="ctr">
              <a:buNone/>
              <a:defRPr sz="1920"/>
            </a:lvl3pPr>
            <a:lvl4pPr marL="1097314" indent="0" algn="ctr">
              <a:buNone/>
              <a:defRPr sz="1600"/>
            </a:lvl4pPr>
            <a:lvl5pPr marL="1463086" indent="0" algn="ctr">
              <a:buNone/>
              <a:defRPr sz="1600"/>
            </a:lvl5pPr>
            <a:lvl6pPr marL="1828857" indent="0" algn="ctr">
              <a:buNone/>
              <a:defRPr sz="1600"/>
            </a:lvl6pPr>
            <a:lvl7pPr marL="2194629" indent="0" algn="ctr">
              <a:buNone/>
              <a:defRPr sz="1600"/>
            </a:lvl7pPr>
            <a:lvl8pPr marL="2560400" indent="0" algn="ctr">
              <a:buNone/>
              <a:defRPr sz="1600"/>
            </a:lvl8pPr>
            <a:lvl9pPr marL="29261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cxnSp>
        <p:nvCxnSpPr>
          <p:cNvPr id="8" name="Straight Connector 7"/>
          <p:cNvCxnSpPr/>
          <p:nvPr/>
        </p:nvCxnSpPr>
        <p:spPr>
          <a:xfrm>
            <a:off x="1582929" y="3982720"/>
            <a:ext cx="658368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517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1863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1" y="812800"/>
            <a:ext cx="1859280" cy="57708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14401" y="812800"/>
            <a:ext cx="5943600" cy="5770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067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067"/>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2259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5139" y="1251813"/>
            <a:ext cx="7973568" cy="3121152"/>
          </a:xfrm>
        </p:spPr>
        <p:txBody>
          <a:bodyPr anchor="b">
            <a:noAutofit/>
          </a:bodyPr>
          <a:lstStyle>
            <a:lvl1pPr algn="ctr">
              <a:lnSpc>
                <a:spcPct val="85000"/>
              </a:lnSpc>
              <a:defRPr sz="6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367942" y="4431488"/>
            <a:ext cx="7015277" cy="1454726"/>
          </a:xfrm>
        </p:spPr>
        <p:txBody>
          <a:bodyPr anchor="t">
            <a:normAutofit/>
          </a:bodyPr>
          <a:lstStyle>
            <a:lvl1pPr marL="0" indent="0" algn="ctr">
              <a:buNone/>
              <a:defRPr sz="1920">
                <a:solidFill>
                  <a:schemeClr val="accent1"/>
                </a:solidFill>
              </a:defRPr>
            </a:lvl1pPr>
            <a:lvl2pPr marL="365771" indent="0">
              <a:buNone/>
              <a:defRPr sz="1440">
                <a:solidFill>
                  <a:schemeClr val="tx1">
                    <a:tint val="75000"/>
                  </a:schemeClr>
                </a:solidFill>
              </a:defRPr>
            </a:lvl2pPr>
            <a:lvl3pPr marL="731543" indent="0">
              <a:buNone/>
              <a:defRPr sz="1280">
                <a:solidFill>
                  <a:schemeClr val="tx1">
                    <a:tint val="75000"/>
                  </a:schemeClr>
                </a:solidFill>
              </a:defRPr>
            </a:lvl3pPr>
            <a:lvl4pPr marL="1097314" indent="0">
              <a:buNone/>
              <a:defRPr sz="1120">
                <a:solidFill>
                  <a:schemeClr val="tx1">
                    <a:tint val="75000"/>
                  </a:schemeClr>
                </a:solidFill>
              </a:defRPr>
            </a:lvl4pPr>
            <a:lvl5pPr marL="1463086" indent="0">
              <a:buNone/>
              <a:defRPr sz="1120">
                <a:solidFill>
                  <a:schemeClr val="tx1">
                    <a:tint val="75000"/>
                  </a:schemeClr>
                </a:solidFill>
              </a:defRPr>
            </a:lvl5pPr>
            <a:lvl6pPr marL="1828857" indent="0">
              <a:buNone/>
              <a:defRPr sz="1120">
                <a:solidFill>
                  <a:schemeClr val="tx1">
                    <a:tint val="75000"/>
                  </a:schemeClr>
                </a:solidFill>
              </a:defRPr>
            </a:lvl6pPr>
            <a:lvl7pPr marL="2194629" indent="0">
              <a:buNone/>
              <a:defRPr sz="1120">
                <a:solidFill>
                  <a:schemeClr val="tx1">
                    <a:tint val="75000"/>
                  </a:schemeClr>
                </a:solidFill>
              </a:defRPr>
            </a:lvl7pPr>
            <a:lvl8pPr marL="2560400" indent="0">
              <a:buNone/>
              <a:defRPr sz="1120">
                <a:solidFill>
                  <a:schemeClr val="tx1">
                    <a:tint val="75000"/>
                  </a:schemeClr>
                </a:solidFill>
              </a:defRPr>
            </a:lvl8pPr>
            <a:lvl9pPr marL="2926171"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1584961" y="4288435"/>
            <a:ext cx="658368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66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0" y="2194559"/>
            <a:ext cx="3803904" cy="4291584"/>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090" y="2194560"/>
            <a:ext cx="3803904" cy="4291584"/>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422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14400" y="2134945"/>
            <a:ext cx="3803904" cy="829056"/>
          </a:xfrm>
        </p:spPr>
        <p:txBody>
          <a:bodyPr anchor="ctr"/>
          <a:lstStyle>
            <a:lvl1pPr marL="0" indent="0">
              <a:spcBef>
                <a:spcPts val="0"/>
              </a:spcBef>
              <a:buNone/>
              <a:defRPr sz="1920" b="1"/>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a:t>Click to edit Master text styles</a:t>
            </a:r>
          </a:p>
        </p:txBody>
      </p:sp>
      <p:sp>
        <p:nvSpPr>
          <p:cNvPr id="4" name="Content Placeholder 3"/>
          <p:cNvSpPr>
            <a:spLocks noGrp="1"/>
          </p:cNvSpPr>
          <p:nvPr>
            <p:ph sz="half" idx="2"/>
          </p:nvPr>
        </p:nvSpPr>
        <p:spPr>
          <a:xfrm>
            <a:off x="914400" y="2902915"/>
            <a:ext cx="3803904" cy="3608832"/>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5339" y="2132301"/>
            <a:ext cx="3803904" cy="829056"/>
          </a:xfrm>
        </p:spPr>
        <p:txBody>
          <a:bodyPr anchor="ctr"/>
          <a:lstStyle>
            <a:lvl1pPr marL="0" indent="0">
              <a:spcBef>
                <a:spcPts val="0"/>
              </a:spcBef>
              <a:buNone/>
              <a:defRPr sz="1920" b="1"/>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a:t>Click to edit Master text styles</a:t>
            </a:r>
          </a:p>
        </p:txBody>
      </p:sp>
      <p:sp>
        <p:nvSpPr>
          <p:cNvPr id="6" name="Content Placeholder 5"/>
          <p:cNvSpPr>
            <a:spLocks noGrp="1"/>
          </p:cNvSpPr>
          <p:nvPr>
            <p:ph sz="quarter" idx="4"/>
          </p:nvPr>
        </p:nvSpPr>
        <p:spPr>
          <a:xfrm>
            <a:off x="5015339" y="2900610"/>
            <a:ext cx="3803904" cy="3608832"/>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6998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596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773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170432"/>
            <a:ext cx="3023616" cy="1853184"/>
          </a:xfrm>
        </p:spPr>
        <p:txBody>
          <a:bodyPr anchor="b">
            <a:noAutofit/>
          </a:bodyPr>
          <a:lstStyle>
            <a:lvl1pPr>
              <a:lnSpc>
                <a:spcPct val="90000"/>
              </a:lnSpc>
              <a:defRPr sz="3200" b="0"/>
            </a:lvl1pPr>
          </a:lstStyle>
          <a:p>
            <a:r>
              <a:rPr lang="en-US"/>
              <a:t>Click to edit Master title style</a:t>
            </a:r>
            <a:endParaRPr lang="en-US" dirty="0"/>
          </a:p>
        </p:txBody>
      </p:sp>
      <p:sp>
        <p:nvSpPr>
          <p:cNvPr id="3" name="Content Placeholder 2"/>
          <p:cNvSpPr>
            <a:spLocks noGrp="1"/>
          </p:cNvSpPr>
          <p:nvPr>
            <p:ph idx="1"/>
          </p:nvPr>
        </p:nvSpPr>
        <p:spPr>
          <a:xfrm>
            <a:off x="4404601" y="1170432"/>
            <a:ext cx="4426281" cy="4974336"/>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3023616"/>
            <a:ext cx="3023616" cy="3121152"/>
          </a:xfrm>
        </p:spPr>
        <p:txBody>
          <a:bodyPr>
            <a:normAutofit/>
          </a:bodyPr>
          <a:lstStyle>
            <a:lvl1pPr marL="0" indent="0">
              <a:lnSpc>
                <a:spcPct val="100000"/>
              </a:lnSpc>
              <a:spcBef>
                <a:spcPts val="853"/>
              </a:spcBef>
              <a:buNone/>
              <a:defRPr sz="136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941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170432"/>
            <a:ext cx="3023616" cy="1853184"/>
          </a:xfrm>
        </p:spPr>
        <p:txBody>
          <a:bodyPr anchor="b">
            <a:noAutofit/>
          </a:bodyPr>
          <a:lstStyle>
            <a:lvl1pPr>
              <a:lnSpc>
                <a:spcPct val="90000"/>
              </a:lnSpc>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7048" y="1141171"/>
            <a:ext cx="4541550" cy="4954830"/>
          </a:xfrm>
        </p:spPr>
        <p:txBody>
          <a:bodyPr lIns="274320" tIns="182880" anchor="t">
            <a:normAutofit/>
          </a:bodyPr>
          <a:lstStyle>
            <a:lvl1pPr marL="0" indent="0">
              <a:buNone/>
              <a:defRPr sz="2240"/>
            </a:lvl1pPr>
            <a:lvl2pPr marL="365771" indent="0">
              <a:buNone/>
              <a:defRPr sz="2240"/>
            </a:lvl2pPr>
            <a:lvl3pPr marL="731543" indent="0">
              <a:buNone/>
              <a:defRPr sz="1920"/>
            </a:lvl3pPr>
            <a:lvl4pPr marL="1097314" indent="0">
              <a:buNone/>
              <a:defRPr sz="1600"/>
            </a:lvl4pPr>
            <a:lvl5pPr marL="1463086" indent="0">
              <a:buNone/>
              <a:defRPr sz="1600"/>
            </a:lvl5pPr>
            <a:lvl6pPr marL="1828857" indent="0">
              <a:buNone/>
              <a:defRPr sz="1600"/>
            </a:lvl6pPr>
            <a:lvl7pPr marL="2194629" indent="0">
              <a:buNone/>
              <a:defRPr sz="1600"/>
            </a:lvl7pPr>
            <a:lvl8pPr marL="2560400" indent="0">
              <a:buNone/>
              <a:defRPr sz="1600"/>
            </a:lvl8pPr>
            <a:lvl9pPr marL="2926171"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4400" y="3023616"/>
            <a:ext cx="3023616" cy="3072384"/>
          </a:xfrm>
        </p:spPr>
        <p:txBody>
          <a:bodyPr>
            <a:normAutofit/>
          </a:bodyPr>
          <a:lstStyle>
            <a:lvl1pPr marL="0" indent="0">
              <a:lnSpc>
                <a:spcPct val="100000"/>
              </a:lnSpc>
              <a:spcBef>
                <a:spcPts val="853"/>
              </a:spcBef>
              <a:buNone/>
              <a:defRPr sz="136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273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95072" y="195072"/>
            <a:ext cx="9363456" cy="69250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14400" y="650240"/>
            <a:ext cx="7900416" cy="1446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1" y="2194560"/>
            <a:ext cx="7898297" cy="43078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14397" y="6638751"/>
            <a:ext cx="1863260" cy="389467"/>
          </a:xfrm>
          <a:prstGeom prst="rect">
            <a:avLst/>
          </a:prstGeom>
        </p:spPr>
        <p:txBody>
          <a:bodyPr vert="horz" lIns="91440" tIns="45720" rIns="91440" bIns="45720" rtlCol="0" anchor="ctr"/>
          <a:lstStyle>
            <a:lvl1pPr algn="l">
              <a:defRPr sz="1067">
                <a:solidFill>
                  <a:schemeClr val="accent1"/>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59319" y="6638751"/>
            <a:ext cx="3774220" cy="389467"/>
          </a:xfrm>
          <a:prstGeom prst="rect">
            <a:avLst/>
          </a:prstGeom>
        </p:spPr>
        <p:txBody>
          <a:bodyPr vert="horz" lIns="91440" tIns="45720" rIns="91440" bIns="45720" rtlCol="0" anchor="ctr"/>
          <a:lstStyle>
            <a:lvl1pPr algn="ctr">
              <a:defRPr sz="1067">
                <a:solidFill>
                  <a:schemeClr val="accent1"/>
                </a:solidFill>
              </a:defRPr>
            </a:lvl1pPr>
          </a:lstStyle>
          <a:p>
            <a:endParaRPr lang="en-US"/>
          </a:p>
        </p:txBody>
      </p:sp>
      <p:sp>
        <p:nvSpPr>
          <p:cNvPr id="6" name="Slide Number Placeholder 5"/>
          <p:cNvSpPr>
            <a:spLocks noGrp="1"/>
          </p:cNvSpPr>
          <p:nvPr>
            <p:ph type="sldNum" sz="quarter" idx="4"/>
          </p:nvPr>
        </p:nvSpPr>
        <p:spPr>
          <a:xfrm>
            <a:off x="7463625" y="6638751"/>
            <a:ext cx="1364974" cy="389467"/>
          </a:xfrm>
          <a:prstGeom prst="rect">
            <a:avLst/>
          </a:prstGeom>
        </p:spPr>
        <p:txBody>
          <a:bodyPr vert="horz" lIns="91440" tIns="45720" rIns="91440" bIns="45720" rtlCol="0" anchor="ctr"/>
          <a:lstStyle>
            <a:lvl1pPr algn="r">
              <a:defRPr sz="1067">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0914188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l" defTabSz="731543" rtl="0" eaLnBrk="1" latinLnBrk="0" hangingPunct="1">
        <a:lnSpc>
          <a:spcPct val="90000"/>
        </a:lnSpc>
        <a:spcBef>
          <a:spcPct val="0"/>
        </a:spcBef>
        <a:buNone/>
        <a:defRPr sz="4267" kern="1200">
          <a:solidFill>
            <a:schemeClr val="accent1"/>
          </a:solidFill>
          <a:latin typeface="+mj-lt"/>
          <a:ea typeface="+mj-ea"/>
          <a:cs typeface="+mj-cs"/>
        </a:defRPr>
      </a:lvl1pPr>
    </p:titleStyle>
    <p:bodyStyle>
      <a:lvl1pPr marL="182886" indent="-146309" algn="l" defTabSz="731543" rtl="0" eaLnBrk="1" latinLnBrk="0" hangingPunct="1">
        <a:lnSpc>
          <a:spcPct val="90000"/>
        </a:lnSpc>
        <a:spcBef>
          <a:spcPts val="1067"/>
        </a:spcBef>
        <a:buClr>
          <a:schemeClr val="accent1"/>
        </a:buClr>
        <a:buSzPct val="80000"/>
        <a:buFont typeface="Corbel" pitchFamily="34" charset="0"/>
        <a:buChar char="•"/>
        <a:defRPr sz="2133" kern="1200">
          <a:solidFill>
            <a:schemeClr val="accent1"/>
          </a:solidFill>
          <a:latin typeface="+mn-lt"/>
          <a:ea typeface="+mn-ea"/>
          <a:cs typeface="+mn-cs"/>
        </a:defRPr>
      </a:lvl1pPr>
      <a:lvl2pPr marL="365771"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920" kern="1200">
          <a:solidFill>
            <a:schemeClr val="accent1"/>
          </a:solidFill>
          <a:latin typeface="+mn-lt"/>
          <a:ea typeface="+mn-ea"/>
          <a:cs typeface="+mn-cs"/>
        </a:defRPr>
      </a:lvl2pPr>
      <a:lvl3pPr marL="585234"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707" kern="1200">
          <a:solidFill>
            <a:schemeClr val="accent1"/>
          </a:solidFill>
          <a:latin typeface="+mn-lt"/>
          <a:ea typeface="+mn-ea"/>
          <a:cs typeface="+mn-cs"/>
        </a:defRPr>
      </a:lvl3pPr>
      <a:lvl4pPr marL="804697"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4pPr>
      <a:lvl5pPr marL="981492"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5pPr>
      <a:lvl6pPr marL="117337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6pPr>
      <a:lvl7pPr marL="138671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7pPr>
      <a:lvl8pPr marL="160005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8pPr>
      <a:lvl9pPr marL="181339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9pPr>
    </p:bodyStyle>
    <p:otherStyle>
      <a:defPPr>
        <a:defRPr lang="en-US"/>
      </a:defPPr>
      <a:lvl1pPr marL="0" algn="l" defTabSz="731543" rtl="0" eaLnBrk="1" latinLnBrk="0" hangingPunct="1">
        <a:defRPr sz="1440" kern="1200">
          <a:solidFill>
            <a:schemeClr val="tx1"/>
          </a:solidFill>
          <a:latin typeface="+mn-lt"/>
          <a:ea typeface="+mn-ea"/>
          <a:cs typeface="+mn-cs"/>
        </a:defRPr>
      </a:lvl1pPr>
      <a:lvl2pPr marL="365771" algn="l" defTabSz="731543" rtl="0" eaLnBrk="1" latinLnBrk="0" hangingPunct="1">
        <a:defRPr sz="1440" kern="1200">
          <a:solidFill>
            <a:schemeClr val="tx1"/>
          </a:solidFill>
          <a:latin typeface="+mn-lt"/>
          <a:ea typeface="+mn-ea"/>
          <a:cs typeface="+mn-cs"/>
        </a:defRPr>
      </a:lvl2pPr>
      <a:lvl3pPr marL="731543" algn="l" defTabSz="731543" rtl="0" eaLnBrk="1" latinLnBrk="0" hangingPunct="1">
        <a:defRPr sz="1440" kern="1200">
          <a:solidFill>
            <a:schemeClr val="tx1"/>
          </a:solidFill>
          <a:latin typeface="+mn-lt"/>
          <a:ea typeface="+mn-ea"/>
          <a:cs typeface="+mn-cs"/>
        </a:defRPr>
      </a:lvl3pPr>
      <a:lvl4pPr marL="1097314" algn="l" defTabSz="731543" rtl="0" eaLnBrk="1" latinLnBrk="0" hangingPunct="1">
        <a:defRPr sz="1440" kern="1200">
          <a:solidFill>
            <a:schemeClr val="tx1"/>
          </a:solidFill>
          <a:latin typeface="+mn-lt"/>
          <a:ea typeface="+mn-ea"/>
          <a:cs typeface="+mn-cs"/>
        </a:defRPr>
      </a:lvl4pPr>
      <a:lvl5pPr marL="1463086" algn="l" defTabSz="731543" rtl="0" eaLnBrk="1" latinLnBrk="0" hangingPunct="1">
        <a:defRPr sz="1440" kern="1200">
          <a:solidFill>
            <a:schemeClr val="tx1"/>
          </a:solidFill>
          <a:latin typeface="+mn-lt"/>
          <a:ea typeface="+mn-ea"/>
          <a:cs typeface="+mn-cs"/>
        </a:defRPr>
      </a:lvl5pPr>
      <a:lvl6pPr marL="1828857" algn="l" defTabSz="731543" rtl="0" eaLnBrk="1" latinLnBrk="0" hangingPunct="1">
        <a:defRPr sz="1440" kern="1200">
          <a:solidFill>
            <a:schemeClr val="tx1"/>
          </a:solidFill>
          <a:latin typeface="+mn-lt"/>
          <a:ea typeface="+mn-ea"/>
          <a:cs typeface="+mn-cs"/>
        </a:defRPr>
      </a:lvl6pPr>
      <a:lvl7pPr marL="2194629" algn="l" defTabSz="731543" rtl="0" eaLnBrk="1" latinLnBrk="0" hangingPunct="1">
        <a:defRPr sz="1440" kern="1200">
          <a:solidFill>
            <a:schemeClr val="tx1"/>
          </a:solidFill>
          <a:latin typeface="+mn-lt"/>
          <a:ea typeface="+mn-ea"/>
          <a:cs typeface="+mn-cs"/>
        </a:defRPr>
      </a:lvl7pPr>
      <a:lvl8pPr marL="2560400" algn="l" defTabSz="731543" rtl="0" eaLnBrk="1" latinLnBrk="0" hangingPunct="1">
        <a:defRPr sz="1440" kern="1200">
          <a:solidFill>
            <a:schemeClr val="tx1"/>
          </a:solidFill>
          <a:latin typeface="+mn-lt"/>
          <a:ea typeface="+mn-ea"/>
          <a:cs typeface="+mn-cs"/>
        </a:defRPr>
      </a:lvl8pPr>
      <a:lvl9pPr marL="2926171" algn="l" defTabSz="731543"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grpSp>
        <p:nvGrpSpPr>
          <p:cNvPr id="3" name="Group 3"/>
          <p:cNvGrpSpPr/>
          <p:nvPr/>
        </p:nvGrpSpPr>
        <p:grpSpPr>
          <a:xfrm>
            <a:off x="-563215" y="1850646"/>
            <a:ext cx="10880029" cy="3861506"/>
            <a:chOff x="0" y="0"/>
            <a:chExt cx="14506705" cy="5148674"/>
          </a:xfrm>
          <a:solidFill>
            <a:schemeClr val="accent1">
              <a:lumMod val="60000"/>
              <a:lumOff val="40000"/>
            </a:schemeClr>
          </a:solidFill>
        </p:grpSpPr>
        <p:sp>
          <p:nvSpPr>
            <p:cNvPr id="4" name="AutoShape 4"/>
            <p:cNvSpPr/>
            <p:nvPr/>
          </p:nvSpPr>
          <p:spPr>
            <a:xfrm>
              <a:off x="0" y="0"/>
              <a:ext cx="14506705" cy="5148674"/>
            </a:xfrm>
            <a:prstGeom prst="rect">
              <a:avLst/>
            </a:prstGeom>
            <a:grp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 name="TextBox 5"/>
            <p:cNvSpPr txBox="1"/>
            <p:nvPr/>
          </p:nvSpPr>
          <p:spPr>
            <a:xfrm>
              <a:off x="1598364" y="1270085"/>
              <a:ext cx="11309977" cy="2447925"/>
            </a:xfrm>
            <a:prstGeom prst="rect">
              <a:avLst/>
            </a:prstGeom>
            <a:grp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0" tIns="0" rIns="0" bIns="0" rtlCol="0" anchor="t">
              <a:spAutoFit/>
            </a:bodyPr>
            <a:lstStyle/>
            <a:p>
              <a:pPr algn="ctr">
                <a:lnSpc>
                  <a:spcPts val="7200"/>
                </a:lnSpc>
              </a:pPr>
              <a:r>
                <a:rPr lang="en-US" sz="6000">
                  <a:solidFill>
                    <a:srgbClr val="FF341E"/>
                  </a:solidFill>
                  <a:latin typeface="Calibri" panose="020F0502020204030204" pitchFamily="34" charset="0"/>
                  <a:ea typeface="Calibri" panose="020F0502020204030204" pitchFamily="34" charset="0"/>
                  <a:cs typeface="Calibri" panose="020F0502020204030204" pitchFamily="34" charset="0"/>
                </a:rPr>
                <a:t>CARDIOVASCULAR DISEASE PREDICTION</a:t>
              </a:r>
            </a:p>
          </p:txBody>
        </p:sp>
        <p:sp>
          <p:nvSpPr>
            <p:cNvPr id="6" name="TextBox 6"/>
            <p:cNvSpPr txBox="1"/>
            <p:nvPr/>
          </p:nvSpPr>
          <p:spPr>
            <a:xfrm>
              <a:off x="1598364" y="3997944"/>
              <a:ext cx="11309977" cy="428625"/>
            </a:xfrm>
            <a:prstGeom prst="rect">
              <a:avLst/>
            </a:prstGeom>
            <a:grpFill/>
            <a:ln>
              <a:solidFill>
                <a:schemeClr val="bg2">
                  <a:lumMod val="60000"/>
                  <a:lumOff val="40000"/>
                </a:schemeClr>
              </a:solidFill>
            </a:ln>
          </p:spPr>
          <p:style>
            <a:lnRef idx="2">
              <a:schemeClr val="accent1"/>
            </a:lnRef>
            <a:fillRef idx="1">
              <a:schemeClr val="lt1"/>
            </a:fillRef>
            <a:effectRef idx="0">
              <a:schemeClr val="accent1"/>
            </a:effectRef>
            <a:fontRef idx="minor">
              <a:schemeClr val="dk1"/>
            </a:fontRef>
          </p:style>
          <p:txBody>
            <a:bodyPr lIns="0" tIns="0" rIns="0" bIns="0" rtlCol="0" anchor="t">
              <a:spAutoFit/>
            </a:bodyPr>
            <a:lstStyle/>
            <a:p>
              <a:pPr algn="ctr">
                <a:lnSpc>
                  <a:spcPts val="2520"/>
                </a:lnSpc>
              </a:pPr>
              <a:r>
                <a:rPr lang="en-US" sz="2100" dirty="0">
                  <a:solidFill>
                    <a:srgbClr val="000000"/>
                  </a:solidFill>
                  <a:latin typeface="Calibri" panose="020F0502020204030204" pitchFamily="34" charset="0"/>
                  <a:ea typeface="Calibri" panose="020F0502020204030204" pitchFamily="34" charset="0"/>
                  <a:cs typeface="Calibri" panose="020F0502020204030204" pitchFamily="34" charset="0"/>
                </a:rPr>
                <a:t>Using Machine learning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4634" y="-923971"/>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a:latin typeface="Bahnschrift" panose="020B0502040204020203" pitchFamily="34" charset="0"/>
            </a:endParaRPr>
          </a:p>
        </p:txBody>
      </p:sp>
      <p:sp>
        <p:nvSpPr>
          <p:cNvPr id="3" name="AutoShape 3"/>
          <p:cNvSpPr/>
          <p:nvPr/>
        </p:nvSpPr>
        <p:spPr>
          <a:xfrm>
            <a:off x="-563215" y="600265"/>
            <a:ext cx="6040959" cy="1579536"/>
          </a:xfrm>
          <a:prstGeom prst="rect">
            <a:avLst/>
          </a:prstGeom>
          <a:solidFill>
            <a:srgbClr val="FF341E"/>
          </a:solidFill>
        </p:spPr>
        <p:txBody>
          <a:bodyPr/>
          <a:lstStyle/>
          <a:p>
            <a:endParaRPr lang="en-US">
              <a:latin typeface="Bahnschrift" panose="020B0502040204020203" pitchFamily="34" charset="0"/>
            </a:endParaRPr>
          </a:p>
        </p:txBody>
      </p:sp>
      <p:sp>
        <p:nvSpPr>
          <p:cNvPr id="4" name="TextBox 4"/>
          <p:cNvSpPr txBox="1"/>
          <p:nvPr/>
        </p:nvSpPr>
        <p:spPr>
          <a:xfrm>
            <a:off x="412314" y="920935"/>
            <a:ext cx="4517358" cy="551433"/>
          </a:xfrm>
          <a:prstGeom prst="rect">
            <a:avLst/>
          </a:prstGeom>
        </p:spPr>
        <p:txBody>
          <a:bodyPr lIns="0" tIns="0" rIns="0" bIns="0" rtlCol="0" anchor="t">
            <a:spAutoFit/>
          </a:bodyPr>
          <a:lstStyle/>
          <a:p>
            <a:pPr algn="l">
              <a:lnSpc>
                <a:spcPts val="4320"/>
              </a:lnSpc>
            </a:pPr>
            <a:r>
              <a:rPr lang="en-US" sz="3600">
                <a:solidFill>
                  <a:srgbClr val="FFFFFF"/>
                </a:solidFill>
                <a:latin typeface="Bahnschrift" panose="020B0502040204020203" pitchFamily="34" charset="0"/>
              </a:rPr>
              <a:t>ALGORITHMS </a:t>
            </a:r>
          </a:p>
        </p:txBody>
      </p:sp>
      <p:sp>
        <p:nvSpPr>
          <p:cNvPr id="5" name="TextBox 5"/>
          <p:cNvSpPr txBox="1"/>
          <p:nvPr/>
        </p:nvSpPr>
        <p:spPr>
          <a:xfrm>
            <a:off x="412314" y="2503482"/>
            <a:ext cx="4517358" cy="259174"/>
          </a:xfrm>
          <a:prstGeom prst="rect">
            <a:avLst/>
          </a:prstGeom>
        </p:spPr>
        <p:txBody>
          <a:bodyPr lIns="0" tIns="0" rIns="0" bIns="0" rtlCol="0" anchor="t">
            <a:spAutoFit/>
          </a:bodyPr>
          <a:lstStyle/>
          <a:p>
            <a:pPr algn="l">
              <a:lnSpc>
                <a:spcPts val="2160"/>
              </a:lnSpc>
            </a:pPr>
            <a:r>
              <a:rPr lang="en-US" sz="1800">
                <a:solidFill>
                  <a:srgbClr val="FF341E"/>
                </a:solidFill>
                <a:latin typeface="Bahnschrift" panose="020B0502040204020203" pitchFamily="34" charset="0"/>
              </a:rPr>
              <a:t>Machine learning Algorithms Used </a:t>
            </a:r>
          </a:p>
        </p:txBody>
      </p:sp>
      <p:sp>
        <p:nvSpPr>
          <p:cNvPr id="6" name="TextBox 6"/>
          <p:cNvSpPr txBox="1"/>
          <p:nvPr/>
        </p:nvSpPr>
        <p:spPr>
          <a:xfrm>
            <a:off x="278088" y="2907470"/>
            <a:ext cx="5065431" cy="3496983"/>
          </a:xfrm>
          <a:prstGeom prst="rect">
            <a:avLst/>
          </a:prstGeom>
        </p:spPr>
        <p:txBody>
          <a:bodyPr lIns="0" tIns="0" rIns="0" bIns="0" rtlCol="0" anchor="t">
            <a:spAutoFit/>
          </a:bodyPr>
          <a:lstStyle/>
          <a:p>
            <a:pPr marL="669285" lvl="2" indent="-223095">
              <a:lnSpc>
                <a:spcPts val="2324"/>
              </a:lnSpc>
              <a:buFont typeface="Arial"/>
              <a:buChar char="⚬"/>
            </a:pPr>
            <a:r>
              <a:rPr lang="en-US" sz="1549" u="sng" spc="15">
                <a:solidFill>
                  <a:srgbClr val="000000"/>
                </a:solidFill>
                <a:latin typeface="Bahnschrift" panose="020B0502040204020203" pitchFamily="34" charset="0"/>
              </a:rPr>
              <a:t>Logistic Regression:</a:t>
            </a:r>
            <a:r>
              <a:rPr lang="en-US" sz="1549" spc="15">
                <a:solidFill>
                  <a:srgbClr val="000000"/>
                </a:solidFill>
                <a:latin typeface="Bahnschrift" panose="020B0502040204020203" pitchFamily="34" charset="0"/>
              </a:rPr>
              <a:t> Suitable for binary classification tasks like predicting the presence or absence of cardiovascular diseases.</a:t>
            </a:r>
          </a:p>
          <a:p>
            <a:pPr marL="669285" lvl="2" indent="-223095">
              <a:lnSpc>
                <a:spcPts val="2324"/>
              </a:lnSpc>
              <a:buFont typeface="Arial"/>
              <a:buChar char="⚬"/>
            </a:pPr>
            <a:r>
              <a:rPr lang="en-US" sz="1549" u="sng" spc="15">
                <a:solidFill>
                  <a:srgbClr val="000000"/>
                </a:solidFill>
                <a:latin typeface="Bahnschrift" panose="020B0502040204020203" pitchFamily="34" charset="0"/>
              </a:rPr>
              <a:t>Random Forests:</a:t>
            </a:r>
            <a:r>
              <a:rPr lang="en-US" sz="1549" spc="15">
                <a:solidFill>
                  <a:srgbClr val="000000"/>
                </a:solidFill>
                <a:latin typeface="Bahnschrift" panose="020B0502040204020203" pitchFamily="34" charset="0"/>
              </a:rPr>
              <a:t> Effective for capturing complex relationships in the data.</a:t>
            </a:r>
          </a:p>
          <a:p>
            <a:pPr marL="669285" lvl="2" indent="-223095">
              <a:lnSpc>
                <a:spcPts val="2324"/>
              </a:lnSpc>
              <a:buFont typeface="Arial"/>
              <a:buChar char="⚬"/>
            </a:pPr>
            <a:r>
              <a:rPr lang="en-US" sz="1549" u="sng" spc="15">
                <a:solidFill>
                  <a:srgbClr val="000000"/>
                </a:solidFill>
                <a:latin typeface="Bahnschrift" panose="020B0502040204020203" pitchFamily="34" charset="0"/>
              </a:rPr>
              <a:t>Support Vector Machines (SVM)</a:t>
            </a:r>
            <a:r>
              <a:rPr lang="en-US" sz="1549" spc="15">
                <a:solidFill>
                  <a:srgbClr val="000000"/>
                </a:solidFill>
                <a:latin typeface="Bahnschrift" panose="020B0502040204020203" pitchFamily="34" charset="0"/>
              </a:rPr>
              <a:t>: Useful for both linear and non-linear classification tasks.</a:t>
            </a:r>
          </a:p>
          <a:p>
            <a:pPr marL="669285" lvl="2" indent="-223095">
              <a:lnSpc>
                <a:spcPts val="2324"/>
              </a:lnSpc>
              <a:buFont typeface="Arial"/>
              <a:buChar char="⚬"/>
            </a:pPr>
            <a:r>
              <a:rPr lang="en-US" sz="1549" u="sng" spc="15">
                <a:solidFill>
                  <a:srgbClr val="000000"/>
                </a:solidFill>
                <a:latin typeface="Bahnschrift" panose="020B0502040204020203" pitchFamily="34" charset="0"/>
              </a:rPr>
              <a:t>K-Nearest Neighbors (KNN)</a:t>
            </a:r>
            <a:r>
              <a:rPr lang="en-US" sz="1549" spc="15">
                <a:solidFill>
                  <a:srgbClr val="000000"/>
                </a:solidFill>
                <a:latin typeface="Bahnschrift" panose="020B0502040204020203" pitchFamily="34" charset="0"/>
              </a:rPr>
              <a:t> is a simple, instance-based learning algorithm used for classification and regression tasks in machine learning.</a:t>
            </a:r>
          </a:p>
          <a:p>
            <a:pPr algn="l">
              <a:lnSpc>
                <a:spcPts val="2174"/>
              </a:lnSpc>
            </a:pPr>
            <a:endParaRPr lang="en-US" sz="1549" spc="15">
              <a:solidFill>
                <a:srgbClr val="000000"/>
              </a:solidFill>
              <a:latin typeface="Bahnschrift" panose="020B0502040204020203" pitchFamily="34" charset="0"/>
            </a:endParaRPr>
          </a:p>
        </p:txBody>
      </p:sp>
      <p:sp>
        <p:nvSpPr>
          <p:cNvPr id="7" name="AutoShape 7"/>
          <p:cNvSpPr/>
          <p:nvPr/>
        </p:nvSpPr>
        <p:spPr>
          <a:xfrm>
            <a:off x="-563215" y="6836185"/>
            <a:ext cx="10880029" cy="964537"/>
          </a:xfrm>
          <a:prstGeom prst="rect">
            <a:avLst/>
          </a:prstGeom>
          <a:solidFill>
            <a:srgbClr val="FF341E"/>
          </a:solidFill>
        </p:spPr>
        <p:txBody>
          <a:bodyPr/>
          <a:lstStyle/>
          <a:p>
            <a:endParaRPr lang="en-US">
              <a:latin typeface="Bahnschrift"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1000125" y="-1016309"/>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a:latin typeface="Bahnschrift" panose="020B0502040204020203" pitchFamily="34" charset="0"/>
            </a:endParaRPr>
          </a:p>
        </p:txBody>
      </p:sp>
      <p:sp>
        <p:nvSpPr>
          <p:cNvPr id="3" name="AutoShape 3"/>
          <p:cNvSpPr/>
          <p:nvPr/>
        </p:nvSpPr>
        <p:spPr>
          <a:xfrm>
            <a:off x="-563215" y="1021997"/>
            <a:ext cx="10880029" cy="5271206"/>
          </a:xfrm>
          <a:prstGeom prst="rect">
            <a:avLst/>
          </a:prstGeom>
          <a:solidFill>
            <a:srgbClr val="FFFFFF"/>
          </a:solidFill>
        </p:spPr>
        <p:txBody>
          <a:bodyPr/>
          <a:lstStyle/>
          <a:p>
            <a:endParaRPr lang="en-US">
              <a:latin typeface="Bahnschrift" panose="020B0502040204020203" pitchFamily="34" charset="0"/>
            </a:endParaRPr>
          </a:p>
        </p:txBody>
      </p:sp>
      <p:sp>
        <p:nvSpPr>
          <p:cNvPr id="4" name="TextBox 4"/>
          <p:cNvSpPr txBox="1"/>
          <p:nvPr/>
        </p:nvSpPr>
        <p:spPr>
          <a:xfrm>
            <a:off x="1040299" y="1175845"/>
            <a:ext cx="7717758" cy="551433"/>
          </a:xfrm>
          <a:prstGeom prst="rect">
            <a:avLst/>
          </a:prstGeom>
        </p:spPr>
        <p:txBody>
          <a:bodyPr lIns="0" tIns="0" rIns="0" bIns="0" rtlCol="0" anchor="t">
            <a:spAutoFit/>
          </a:bodyPr>
          <a:lstStyle/>
          <a:p>
            <a:pPr algn="ctr">
              <a:lnSpc>
                <a:spcPts val="4320"/>
              </a:lnSpc>
            </a:pPr>
            <a:r>
              <a:rPr lang="en-US" sz="3600">
                <a:solidFill>
                  <a:srgbClr val="FF341E"/>
                </a:solidFill>
                <a:latin typeface="Bahnschrift" panose="020B0502040204020203" pitchFamily="34" charset="0"/>
              </a:rPr>
              <a:t>ADVANTAGES </a:t>
            </a:r>
          </a:p>
        </p:txBody>
      </p:sp>
      <p:sp>
        <p:nvSpPr>
          <p:cNvPr id="5" name="TextBox 5"/>
          <p:cNvSpPr txBox="1"/>
          <p:nvPr/>
        </p:nvSpPr>
        <p:spPr>
          <a:xfrm>
            <a:off x="0" y="1690195"/>
            <a:ext cx="9753600" cy="4819781"/>
          </a:xfrm>
          <a:prstGeom prst="rect">
            <a:avLst/>
          </a:prstGeom>
        </p:spPr>
        <p:txBody>
          <a:bodyPr lIns="0" tIns="0" rIns="0" bIns="0" rtlCol="0" anchor="t">
            <a:spAutoFit/>
          </a:bodyPr>
          <a:lstStyle/>
          <a:p>
            <a:pPr algn="ctr">
              <a:lnSpc>
                <a:spcPts val="2100"/>
              </a:lnSpc>
            </a:pPr>
            <a:r>
              <a:rPr lang="en-US" sz="1500">
                <a:solidFill>
                  <a:srgbClr val="000000"/>
                </a:solidFill>
                <a:latin typeface="Bahnschrift" panose="020B0502040204020203" pitchFamily="34" charset="0"/>
              </a:rPr>
              <a:t>1. Early Detection:</a:t>
            </a:r>
          </a:p>
          <a:p>
            <a:pPr marL="323853" lvl="1" indent="-161927" algn="ctr">
              <a:lnSpc>
                <a:spcPts val="2100"/>
              </a:lnSpc>
              <a:buFont typeface="Arial"/>
              <a:buChar char="•"/>
            </a:pPr>
            <a:r>
              <a:rPr lang="en-US" sz="1500">
                <a:solidFill>
                  <a:srgbClr val="000000"/>
                </a:solidFill>
                <a:latin typeface="Bahnschrift" panose="020B0502040204020203" pitchFamily="34" charset="0"/>
              </a:rPr>
              <a:t>Cardiovascular disease prediction models can identify individuals at risk of developing heart diseases at an early stage, allowing for timely interventions and preventive measures.</a:t>
            </a:r>
          </a:p>
          <a:p>
            <a:pPr algn="ctr">
              <a:lnSpc>
                <a:spcPts val="2100"/>
              </a:lnSpc>
            </a:pPr>
            <a:r>
              <a:rPr lang="en-US" sz="1500">
                <a:solidFill>
                  <a:srgbClr val="000000"/>
                </a:solidFill>
                <a:latin typeface="Bahnschrift" panose="020B0502040204020203" pitchFamily="34" charset="0"/>
              </a:rPr>
              <a:t>2. Preventive Interventions:</a:t>
            </a:r>
          </a:p>
          <a:p>
            <a:pPr marL="323853" lvl="1" indent="-161927" algn="ctr">
              <a:lnSpc>
                <a:spcPts val="2100"/>
              </a:lnSpc>
              <a:buFont typeface="Arial"/>
              <a:buChar char="•"/>
            </a:pPr>
            <a:r>
              <a:rPr lang="en-US" sz="1500">
                <a:solidFill>
                  <a:srgbClr val="000000"/>
                </a:solidFill>
                <a:latin typeface="Bahnschrift" panose="020B0502040204020203" pitchFamily="34" charset="0"/>
              </a:rPr>
              <a:t>Early prediction enables healthcare professionals to implement preventive interventions, such as lifestyle modifications, medication, and dietary changes, to reduce the risk of cardiovascular events like heart attacks and strokes.</a:t>
            </a:r>
          </a:p>
          <a:p>
            <a:pPr algn="ctr">
              <a:lnSpc>
                <a:spcPts val="2100"/>
              </a:lnSpc>
            </a:pPr>
            <a:r>
              <a:rPr lang="en-US" sz="1500">
                <a:solidFill>
                  <a:srgbClr val="000000"/>
                </a:solidFill>
                <a:latin typeface="Bahnschrift" panose="020B0502040204020203" pitchFamily="34" charset="0"/>
              </a:rPr>
              <a:t>3. Cost-Effectiveness:</a:t>
            </a:r>
          </a:p>
          <a:p>
            <a:pPr marL="323853" lvl="1" indent="-161927" algn="ctr">
              <a:lnSpc>
                <a:spcPts val="2100"/>
              </a:lnSpc>
              <a:buFont typeface="Arial"/>
              <a:buChar char="•"/>
            </a:pPr>
            <a:r>
              <a:rPr lang="en-US" sz="1500">
                <a:solidFill>
                  <a:srgbClr val="000000"/>
                </a:solidFill>
                <a:latin typeface="Bahnschrift" panose="020B0502040204020203" pitchFamily="34" charset="0"/>
              </a:rPr>
              <a:t>Predictive models can potentially reduce healthcare costs by focusing resources on high-risk individuals, preventing expensive emergency treatments and hospitalizations related to cardiovascular events.</a:t>
            </a:r>
          </a:p>
          <a:p>
            <a:pPr algn="ctr">
              <a:lnSpc>
                <a:spcPts val="2100"/>
              </a:lnSpc>
            </a:pPr>
            <a:r>
              <a:rPr lang="en-US" sz="1500">
                <a:solidFill>
                  <a:srgbClr val="000000"/>
                </a:solidFill>
                <a:latin typeface="Bahnschrift" panose="020B0502040204020203" pitchFamily="34" charset="0"/>
              </a:rPr>
              <a:t>4. Personalized Medicine:</a:t>
            </a:r>
          </a:p>
          <a:p>
            <a:pPr marL="323853" lvl="1" indent="-161927" algn="ctr">
              <a:lnSpc>
                <a:spcPts val="2100"/>
              </a:lnSpc>
              <a:buFont typeface="Arial"/>
              <a:buChar char="•"/>
            </a:pPr>
            <a:r>
              <a:rPr lang="en-US" sz="1500">
                <a:solidFill>
                  <a:srgbClr val="000000"/>
                </a:solidFill>
                <a:latin typeface="Bahnschrift" panose="020B0502040204020203" pitchFamily="34" charset="0"/>
              </a:rPr>
              <a:t>Predictive models can be tailored to individual patient profiles, allowing for personalized healthcare plans and interventions based on specific risk factors identified in each patient.</a:t>
            </a:r>
          </a:p>
          <a:p>
            <a:pPr algn="ctr">
              <a:lnSpc>
                <a:spcPts val="2100"/>
              </a:lnSpc>
            </a:pPr>
            <a:r>
              <a:rPr lang="en-US" sz="1500">
                <a:solidFill>
                  <a:srgbClr val="000000"/>
                </a:solidFill>
                <a:latin typeface="Bahnschrift" panose="020B0502040204020203" pitchFamily="34" charset="0"/>
              </a:rPr>
              <a:t>5. Improved Patient Outcomes:</a:t>
            </a:r>
          </a:p>
          <a:p>
            <a:pPr marL="323853" lvl="1" indent="-161927" algn="ctr">
              <a:lnSpc>
                <a:spcPts val="2100"/>
              </a:lnSpc>
              <a:buFont typeface="Arial"/>
              <a:buChar char="•"/>
            </a:pPr>
            <a:r>
              <a:rPr lang="en-US" sz="1500">
                <a:solidFill>
                  <a:srgbClr val="000000"/>
                </a:solidFill>
                <a:latin typeface="Bahnschrift" panose="020B0502040204020203" pitchFamily="34" charset="0"/>
              </a:rPr>
              <a:t>By identifying high-risk patients, healthcare providers can offer targeted treatments and interventions, leading to improved patient outcomes and a reduction in morbidity and mortality rates.</a:t>
            </a:r>
          </a:p>
          <a:p>
            <a:pPr algn="ctr">
              <a:lnSpc>
                <a:spcPts val="2100"/>
              </a:lnSpc>
            </a:pPr>
            <a:endParaRPr lang="en-US" sz="1500">
              <a:solidFill>
                <a:srgbClr val="000000"/>
              </a:solidFill>
              <a:latin typeface="Bahnschrift" panose="020B0502040204020203" pitchFamily="34" charset="0"/>
            </a:endParaRPr>
          </a:p>
          <a:p>
            <a:pPr algn="ctr">
              <a:lnSpc>
                <a:spcPts val="2100"/>
              </a:lnSpc>
            </a:pPr>
            <a:endParaRPr lang="en-US" sz="1500">
              <a:solidFill>
                <a:srgbClr val="000000"/>
              </a:solidFill>
              <a:latin typeface="Bahnschrift" panose="020B050204020402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1000125" y="-1016309"/>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a:latin typeface="Bahnschrift" panose="020B0502040204020203" pitchFamily="34" charset="0"/>
            </a:endParaRPr>
          </a:p>
        </p:txBody>
      </p:sp>
      <p:sp>
        <p:nvSpPr>
          <p:cNvPr id="3" name="AutoShape 3"/>
          <p:cNvSpPr/>
          <p:nvPr/>
        </p:nvSpPr>
        <p:spPr>
          <a:xfrm>
            <a:off x="-563215" y="1021997"/>
            <a:ext cx="10880029" cy="5271206"/>
          </a:xfrm>
          <a:prstGeom prst="rect">
            <a:avLst/>
          </a:prstGeom>
          <a:solidFill>
            <a:srgbClr val="FFFFFF"/>
          </a:solidFill>
        </p:spPr>
        <p:txBody>
          <a:bodyPr/>
          <a:lstStyle/>
          <a:p>
            <a:endParaRPr lang="en-US">
              <a:latin typeface="Bahnschrift" panose="020B0502040204020203" pitchFamily="34" charset="0"/>
            </a:endParaRPr>
          </a:p>
        </p:txBody>
      </p:sp>
      <p:sp>
        <p:nvSpPr>
          <p:cNvPr id="4" name="TextBox 4"/>
          <p:cNvSpPr txBox="1"/>
          <p:nvPr/>
        </p:nvSpPr>
        <p:spPr>
          <a:xfrm>
            <a:off x="1017921" y="1175845"/>
            <a:ext cx="7717758" cy="551433"/>
          </a:xfrm>
          <a:prstGeom prst="rect">
            <a:avLst/>
          </a:prstGeom>
        </p:spPr>
        <p:txBody>
          <a:bodyPr lIns="0" tIns="0" rIns="0" bIns="0" rtlCol="0" anchor="t">
            <a:spAutoFit/>
          </a:bodyPr>
          <a:lstStyle/>
          <a:p>
            <a:pPr algn="ctr">
              <a:lnSpc>
                <a:spcPts val="4320"/>
              </a:lnSpc>
            </a:pPr>
            <a:r>
              <a:rPr lang="en-US" sz="3600">
                <a:solidFill>
                  <a:srgbClr val="FF341E"/>
                </a:solidFill>
                <a:latin typeface="Bahnschrift" panose="020B0502040204020203" pitchFamily="34" charset="0"/>
              </a:rPr>
              <a:t>ADVANTAGES</a:t>
            </a:r>
          </a:p>
        </p:txBody>
      </p:sp>
      <p:sp>
        <p:nvSpPr>
          <p:cNvPr id="5" name="TextBox 5"/>
          <p:cNvSpPr txBox="1"/>
          <p:nvPr/>
        </p:nvSpPr>
        <p:spPr>
          <a:xfrm>
            <a:off x="0" y="1690195"/>
            <a:ext cx="9753600" cy="4675191"/>
          </a:xfrm>
          <a:prstGeom prst="rect">
            <a:avLst/>
          </a:prstGeom>
        </p:spPr>
        <p:txBody>
          <a:bodyPr lIns="0" tIns="0" rIns="0" bIns="0" rtlCol="0" anchor="t">
            <a:spAutoFit/>
          </a:bodyPr>
          <a:lstStyle/>
          <a:p>
            <a:pPr algn="ctr">
              <a:lnSpc>
                <a:spcPts val="2082"/>
              </a:lnSpc>
            </a:pPr>
            <a:r>
              <a:rPr lang="en-US" sz="1487" dirty="0">
                <a:solidFill>
                  <a:srgbClr val="000000"/>
                </a:solidFill>
                <a:latin typeface="Bahnschrift" panose="020B0502040204020203" pitchFamily="34" charset="0"/>
              </a:rPr>
              <a:t>6. Population Health Management:</a:t>
            </a:r>
          </a:p>
          <a:p>
            <a:pPr marL="321143" lvl="1" indent="-160571" algn="ctr">
              <a:lnSpc>
                <a:spcPts val="2082"/>
              </a:lnSpc>
              <a:buFont typeface="Arial"/>
              <a:buChar char="•"/>
            </a:pPr>
            <a:r>
              <a:rPr lang="en-US" sz="1487" dirty="0">
                <a:solidFill>
                  <a:srgbClr val="000000"/>
                </a:solidFill>
                <a:latin typeface="Bahnschrift" panose="020B0502040204020203" pitchFamily="34" charset="0"/>
              </a:rPr>
              <a:t>Cardiovascular disease prediction models can be applied at the population level, enabling public health authorities to identify high-risk regions or communities. This information can guide public health initiatives and resource allocation.</a:t>
            </a:r>
          </a:p>
          <a:p>
            <a:pPr algn="ctr">
              <a:lnSpc>
                <a:spcPts val="2082"/>
              </a:lnSpc>
            </a:pPr>
            <a:r>
              <a:rPr lang="en-US" sz="1487" dirty="0">
                <a:solidFill>
                  <a:srgbClr val="000000"/>
                </a:solidFill>
                <a:latin typeface="Bahnschrift" panose="020B0502040204020203" pitchFamily="34" charset="0"/>
              </a:rPr>
              <a:t>7. Reduced Burden on Healthcare System:</a:t>
            </a:r>
          </a:p>
          <a:p>
            <a:pPr marL="321143" lvl="1" indent="-160571" algn="ctr">
              <a:lnSpc>
                <a:spcPts val="2082"/>
              </a:lnSpc>
              <a:buFont typeface="Arial"/>
              <a:buChar char="•"/>
            </a:pPr>
            <a:r>
              <a:rPr lang="en-US" sz="1487" dirty="0">
                <a:solidFill>
                  <a:srgbClr val="000000"/>
                </a:solidFill>
                <a:latin typeface="Bahnschrift" panose="020B0502040204020203" pitchFamily="34" charset="0"/>
              </a:rPr>
              <a:t>By preventing cardiovascular events in high-risk individuals, the burden on healthcare systems is reduced, leading to better allocation of resources and reduced strain on medical facilities.</a:t>
            </a:r>
          </a:p>
          <a:p>
            <a:pPr algn="ctr">
              <a:lnSpc>
                <a:spcPts val="2082"/>
              </a:lnSpc>
            </a:pPr>
            <a:r>
              <a:rPr lang="en-US" sz="1487" dirty="0">
                <a:solidFill>
                  <a:srgbClr val="000000"/>
                </a:solidFill>
                <a:latin typeface="Bahnschrift" panose="020B0502040204020203" pitchFamily="34" charset="0"/>
              </a:rPr>
              <a:t>8. Encourages Healthier Lifestyles:</a:t>
            </a:r>
          </a:p>
          <a:p>
            <a:pPr marL="321143" lvl="1" indent="-160571" algn="ctr">
              <a:lnSpc>
                <a:spcPts val="2082"/>
              </a:lnSpc>
              <a:buFont typeface="Arial"/>
              <a:buChar char="•"/>
            </a:pPr>
            <a:r>
              <a:rPr lang="en-US" sz="1487" dirty="0">
                <a:solidFill>
                  <a:srgbClr val="000000"/>
                </a:solidFill>
                <a:latin typeface="Bahnschrift" panose="020B0502040204020203" pitchFamily="34" charset="0"/>
              </a:rPr>
              <a:t>Awareness of cardiovascular disease risk can motivate individuals to adopt healthier lifestyles, including regular exercise, balanced diet, and smoking cessation, further reducing the risk of heart diseases.</a:t>
            </a:r>
          </a:p>
          <a:p>
            <a:pPr algn="ctr">
              <a:lnSpc>
                <a:spcPts val="2082"/>
              </a:lnSpc>
            </a:pPr>
            <a:r>
              <a:rPr lang="en-US" sz="1487" dirty="0">
                <a:solidFill>
                  <a:srgbClr val="000000"/>
                </a:solidFill>
                <a:latin typeface="Bahnschrift" panose="020B0502040204020203" pitchFamily="34" charset="0"/>
              </a:rPr>
              <a:t>9. Research and Insights:</a:t>
            </a:r>
          </a:p>
          <a:p>
            <a:pPr marL="321143" lvl="1" indent="-160571" algn="ctr">
              <a:lnSpc>
                <a:spcPts val="2082"/>
              </a:lnSpc>
              <a:buFont typeface="Arial"/>
              <a:buChar char="•"/>
            </a:pPr>
            <a:r>
              <a:rPr lang="en-US" sz="1487" dirty="0">
                <a:solidFill>
                  <a:srgbClr val="000000"/>
                </a:solidFill>
                <a:latin typeface="Bahnschrift" panose="020B0502040204020203" pitchFamily="34" charset="0"/>
              </a:rPr>
              <a:t>Data collected from cardiovascular disease prediction models can provide valuable insights for medical research, leading to a better understanding of risk factors and potential therapies.</a:t>
            </a:r>
          </a:p>
          <a:p>
            <a:pPr algn="ctr">
              <a:lnSpc>
                <a:spcPts val="2082"/>
              </a:lnSpc>
            </a:pPr>
            <a:r>
              <a:rPr lang="en-US" sz="1487" dirty="0">
                <a:solidFill>
                  <a:srgbClr val="000000"/>
                </a:solidFill>
                <a:latin typeface="Bahnschrift" panose="020B0502040204020203" pitchFamily="34" charset="0"/>
              </a:rPr>
              <a:t>10. Data-Driven Decision Making:</a:t>
            </a:r>
          </a:p>
          <a:p>
            <a:pPr marL="321143" lvl="1" indent="-160571" algn="ctr">
              <a:lnSpc>
                <a:spcPts val="2082"/>
              </a:lnSpc>
              <a:buFont typeface="Arial"/>
              <a:buChar char="•"/>
            </a:pPr>
            <a:r>
              <a:rPr lang="en-US" sz="1487" dirty="0">
                <a:solidFill>
                  <a:srgbClr val="000000"/>
                </a:solidFill>
                <a:latin typeface="Bahnschrift" panose="020B0502040204020203" pitchFamily="34" charset="0"/>
              </a:rPr>
              <a:t>Predictive analytics allows healthcare providers and policymakers to make data-driven decisions, ensuring that resources are allocated efficiently and effectively to prevent cardiovascular diseases.</a:t>
            </a:r>
          </a:p>
          <a:p>
            <a:pPr algn="ctr">
              <a:lnSpc>
                <a:spcPts val="3377"/>
              </a:lnSpc>
            </a:pPr>
            <a:endParaRPr lang="en-US" sz="1487" dirty="0">
              <a:solidFill>
                <a:srgbClr val="000000"/>
              </a:solidFill>
              <a:latin typeface="Bahnschrift" panose="020B05020402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340720" y="-2654375"/>
            <a:ext cx="9072159" cy="10715418"/>
          </a:xfrm>
          <a:custGeom>
            <a:avLst/>
            <a:gdLst/>
            <a:ahLst/>
            <a:cxnLst/>
            <a:rect l="l" t="t" r="r" b="b"/>
            <a:pathLst>
              <a:path w="9072159" h="10715418">
                <a:moveTo>
                  <a:pt x="0" y="0"/>
                </a:moveTo>
                <a:lnTo>
                  <a:pt x="9072160" y="0"/>
                </a:lnTo>
                <a:lnTo>
                  <a:pt x="9072160" y="10715418"/>
                </a:lnTo>
                <a:lnTo>
                  <a:pt x="0" y="10715418"/>
                </a:lnTo>
                <a:lnTo>
                  <a:pt x="0" y="0"/>
                </a:lnTo>
                <a:close/>
              </a:path>
            </a:pathLst>
          </a:custGeom>
          <a:blipFill>
            <a:blip r:embed="rId2">
              <a:alphaModFix amt="9999"/>
              <a:extLst>
                <a:ext uri="{96DAC541-7B7A-43D3-8B79-37D633B846F1}">
                  <asvg:svgBlip xmlns:asvg="http://schemas.microsoft.com/office/drawing/2016/SVG/main" r:embed="rId3"/>
                </a:ext>
              </a:extLst>
            </a:blip>
            <a:stretch>
              <a:fillRect l="-97" r="-97"/>
            </a:stretch>
          </a:blipFill>
        </p:spPr>
        <p:txBody>
          <a:bodyPr/>
          <a:lstStyle/>
          <a:p>
            <a:endParaRPr lang="en-US">
              <a:latin typeface="Bahnschrift" panose="020B0502040204020203" pitchFamily="34" charset="0"/>
            </a:endParaRPr>
          </a:p>
        </p:txBody>
      </p:sp>
      <p:sp>
        <p:nvSpPr>
          <p:cNvPr id="3" name="Freeform 3"/>
          <p:cNvSpPr/>
          <p:nvPr/>
        </p:nvSpPr>
        <p:spPr>
          <a:xfrm>
            <a:off x="1645656" y="1015069"/>
            <a:ext cx="6462289" cy="6074555"/>
          </a:xfrm>
          <a:custGeom>
            <a:avLst/>
            <a:gdLst/>
            <a:ahLst/>
            <a:cxnLst/>
            <a:rect l="l" t="t" r="r" b="b"/>
            <a:pathLst>
              <a:path w="6462289" h="6074555">
                <a:moveTo>
                  <a:pt x="0" y="0"/>
                </a:moveTo>
                <a:lnTo>
                  <a:pt x="6462288" y="0"/>
                </a:lnTo>
                <a:lnTo>
                  <a:pt x="6462288" y="6074555"/>
                </a:lnTo>
                <a:lnTo>
                  <a:pt x="0" y="6074555"/>
                </a:lnTo>
                <a:lnTo>
                  <a:pt x="0" y="0"/>
                </a:lnTo>
                <a:close/>
              </a:path>
            </a:pathLst>
          </a:custGeom>
          <a:blipFill>
            <a:blip r:embed="rId4"/>
            <a:stretch>
              <a:fillRect t="-965" b="-965"/>
            </a:stretch>
          </a:blipFill>
        </p:spPr>
        <p:txBody>
          <a:bodyPr/>
          <a:lstStyle/>
          <a:p>
            <a:endParaRPr lang="en-US">
              <a:latin typeface="Bahnschrift" panose="020B0502040204020203" pitchFamily="34" charset="0"/>
            </a:endParaRPr>
          </a:p>
        </p:txBody>
      </p:sp>
      <p:sp>
        <p:nvSpPr>
          <p:cNvPr id="4" name="TextBox 4"/>
          <p:cNvSpPr txBox="1"/>
          <p:nvPr/>
        </p:nvSpPr>
        <p:spPr>
          <a:xfrm>
            <a:off x="236101" y="-114300"/>
            <a:ext cx="9281398" cy="966418"/>
          </a:xfrm>
          <a:prstGeom prst="rect">
            <a:avLst/>
          </a:prstGeom>
        </p:spPr>
        <p:txBody>
          <a:bodyPr lIns="0" tIns="0" rIns="0" bIns="0" rtlCol="0" anchor="t">
            <a:spAutoFit/>
          </a:bodyPr>
          <a:lstStyle/>
          <a:p>
            <a:pPr algn="ctr">
              <a:lnSpc>
                <a:spcPts val="8400"/>
              </a:lnSpc>
            </a:pPr>
            <a:r>
              <a:rPr lang="en-US" sz="6000">
                <a:solidFill>
                  <a:srgbClr val="000000"/>
                </a:solidFill>
                <a:latin typeface="Bahnschrift" panose="020B0502040204020203" pitchFamily="34" charset="0"/>
              </a:rPr>
              <a:t>SYSTEM ARCHITECTURE </a:t>
            </a:r>
          </a:p>
        </p:txBody>
      </p:sp>
      <p:sp>
        <p:nvSpPr>
          <p:cNvPr id="5" name="Rectangle 4">
            <a:extLst>
              <a:ext uri="{FF2B5EF4-FFF2-40B4-BE49-F238E27FC236}">
                <a16:creationId xmlns:a16="http://schemas.microsoft.com/office/drawing/2014/main" id="{E68B492E-D042-13EB-9952-5ADBD30B2B98}"/>
              </a:ext>
            </a:extLst>
          </p:cNvPr>
          <p:cNvSpPr/>
          <p:nvPr/>
        </p:nvSpPr>
        <p:spPr>
          <a:xfrm>
            <a:off x="5334000" y="6477000"/>
            <a:ext cx="2438400" cy="38100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Bahnschrift" panose="020B0502040204020203" pitchFamily="34" charset="0"/>
            </a:endParaRPr>
          </a:p>
        </p:txBody>
      </p:sp>
      <p:sp>
        <p:nvSpPr>
          <p:cNvPr id="6" name="TextBox 5">
            <a:extLst>
              <a:ext uri="{FF2B5EF4-FFF2-40B4-BE49-F238E27FC236}">
                <a16:creationId xmlns:a16="http://schemas.microsoft.com/office/drawing/2014/main" id="{D1B4046A-AD65-20FE-FEEF-4E142F622A8F}"/>
              </a:ext>
            </a:extLst>
          </p:cNvPr>
          <p:cNvSpPr txBox="1"/>
          <p:nvPr/>
        </p:nvSpPr>
        <p:spPr>
          <a:xfrm>
            <a:off x="5334000" y="6477000"/>
            <a:ext cx="2438400" cy="381000"/>
          </a:xfrm>
          <a:prstGeom prst="rect">
            <a:avLst/>
          </a:prstGeom>
          <a:noFill/>
        </p:spPr>
        <p:txBody>
          <a:bodyPr wrap="square" rtlCol="0">
            <a:spAutoFit/>
          </a:bodyPr>
          <a:lstStyle/>
          <a:p>
            <a:pPr algn="ctr"/>
            <a:r>
              <a:rPr lang="en-US" b="1" dirty="0">
                <a:latin typeface="Bahnschrift" panose="020B0502040204020203" pitchFamily="34" charset="0"/>
              </a:rPr>
              <a:t>CDP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434698" y="-2671153"/>
            <a:ext cx="9072159" cy="10715418"/>
          </a:xfrm>
          <a:custGeom>
            <a:avLst/>
            <a:gdLst/>
            <a:ahLst/>
            <a:cxnLst/>
            <a:rect l="l" t="t" r="r" b="b"/>
            <a:pathLst>
              <a:path w="9072159" h="10715418">
                <a:moveTo>
                  <a:pt x="0" y="0"/>
                </a:moveTo>
                <a:lnTo>
                  <a:pt x="9072159" y="0"/>
                </a:lnTo>
                <a:lnTo>
                  <a:pt x="9072159" y="10715418"/>
                </a:lnTo>
                <a:lnTo>
                  <a:pt x="0" y="10715418"/>
                </a:lnTo>
                <a:lnTo>
                  <a:pt x="0" y="0"/>
                </a:lnTo>
                <a:close/>
              </a:path>
            </a:pathLst>
          </a:custGeom>
          <a:blipFill>
            <a:blip r:embed="rId2">
              <a:alphaModFix amt="9999"/>
              <a:extLst>
                <a:ext uri="{96DAC541-7B7A-43D3-8B79-37D633B846F1}">
                  <asvg:svgBlip xmlns:asvg="http://schemas.microsoft.com/office/drawing/2016/SVG/main" r:embed="rId3"/>
                </a:ext>
              </a:extLst>
            </a:blip>
            <a:stretch>
              <a:fillRect l="-97" r="-97"/>
            </a:stretch>
          </a:blipFill>
        </p:spPr>
        <p:txBody>
          <a:bodyPr/>
          <a:lstStyle/>
          <a:p>
            <a:endParaRPr lang="en-US">
              <a:latin typeface="Bahnschrift" panose="020B0502040204020203" pitchFamily="34" charset="0"/>
              <a:ea typeface="Calibri" panose="020F0502020204030204" pitchFamily="34" charset="0"/>
              <a:cs typeface="Calibri" panose="020F0502020204030204" pitchFamily="34" charset="0"/>
            </a:endParaRPr>
          </a:p>
        </p:txBody>
      </p:sp>
      <p:sp>
        <p:nvSpPr>
          <p:cNvPr id="3" name="AutoShape 3"/>
          <p:cNvSpPr/>
          <p:nvPr/>
        </p:nvSpPr>
        <p:spPr>
          <a:xfrm>
            <a:off x="-563215" y="6836185"/>
            <a:ext cx="10880029" cy="964537"/>
          </a:xfrm>
          <a:prstGeom prst="rect">
            <a:avLst/>
          </a:prstGeom>
          <a:solidFill>
            <a:srgbClr val="FFFFFF"/>
          </a:solidFill>
        </p:spPr>
        <p:txBody>
          <a:bodyPr/>
          <a:lstStyle/>
          <a:p>
            <a:endParaRPr lang="en-US">
              <a:latin typeface="Bahnschrift" panose="020B0502040204020203" pitchFamily="34" charset="0"/>
              <a:ea typeface="Calibri" panose="020F0502020204030204" pitchFamily="34" charset="0"/>
              <a:cs typeface="Calibri" panose="020F0502020204030204" pitchFamily="34" charset="0"/>
            </a:endParaRPr>
          </a:p>
        </p:txBody>
      </p:sp>
      <p:sp>
        <p:nvSpPr>
          <p:cNvPr id="6" name="Freeform 6"/>
          <p:cNvSpPr/>
          <p:nvPr/>
        </p:nvSpPr>
        <p:spPr>
          <a:xfrm rot="-5400000">
            <a:off x="2360715" y="3975016"/>
            <a:ext cx="4671135" cy="161366"/>
          </a:xfrm>
          <a:custGeom>
            <a:avLst/>
            <a:gdLst/>
            <a:ahLst/>
            <a:cxnLst/>
            <a:rect l="l" t="t" r="r" b="b"/>
            <a:pathLst>
              <a:path w="4671135" h="161366">
                <a:moveTo>
                  <a:pt x="0" y="0"/>
                </a:moveTo>
                <a:lnTo>
                  <a:pt x="4671135" y="0"/>
                </a:lnTo>
                <a:lnTo>
                  <a:pt x="4671135" y="161367"/>
                </a:lnTo>
                <a:lnTo>
                  <a:pt x="0" y="161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panose="020B0502040204020203" pitchFamily="34" charset="0"/>
              <a:ea typeface="Calibri" panose="020F0502020204030204" pitchFamily="34" charset="0"/>
              <a:cs typeface="Calibri" panose="020F0502020204030204" pitchFamily="34" charset="0"/>
            </a:endParaRPr>
          </a:p>
        </p:txBody>
      </p:sp>
      <p:sp>
        <p:nvSpPr>
          <p:cNvPr id="7" name="TextBox 7"/>
          <p:cNvSpPr txBox="1"/>
          <p:nvPr/>
        </p:nvSpPr>
        <p:spPr>
          <a:xfrm>
            <a:off x="1059693" y="236220"/>
            <a:ext cx="7365761" cy="542841"/>
          </a:xfrm>
          <a:prstGeom prst="rect">
            <a:avLst/>
          </a:prstGeom>
        </p:spPr>
        <p:txBody>
          <a:bodyPr lIns="0" tIns="0" rIns="0" bIns="0" rtlCol="0" anchor="t">
            <a:spAutoFit/>
          </a:bodyPr>
          <a:lstStyle/>
          <a:p>
            <a:pPr algn="ctr">
              <a:lnSpc>
                <a:spcPts val="4559"/>
              </a:lnSpc>
            </a:pPr>
            <a:r>
              <a:rPr lang="en-US" sz="3799">
                <a:latin typeface="Bahnschrift" panose="020B0502040204020203" pitchFamily="34" charset="0"/>
                <a:ea typeface="Calibri" panose="020F0502020204030204" pitchFamily="34" charset="0"/>
                <a:cs typeface="Calibri" panose="020F0502020204030204" pitchFamily="34" charset="0"/>
              </a:rPr>
              <a:t>REQUIREMENTS </a:t>
            </a:r>
          </a:p>
        </p:txBody>
      </p:sp>
      <p:sp>
        <p:nvSpPr>
          <p:cNvPr id="8" name="TextBox 8"/>
          <p:cNvSpPr txBox="1"/>
          <p:nvPr/>
        </p:nvSpPr>
        <p:spPr>
          <a:xfrm>
            <a:off x="492231" y="1721365"/>
            <a:ext cx="3057406" cy="414922"/>
          </a:xfrm>
          <a:prstGeom prst="rect">
            <a:avLst/>
          </a:prstGeom>
        </p:spPr>
        <p:txBody>
          <a:bodyPr lIns="0" tIns="0" rIns="0" bIns="0" rtlCol="0" anchor="t">
            <a:spAutoFit/>
          </a:bodyPr>
          <a:lstStyle/>
          <a:p>
            <a:pPr algn="ctr">
              <a:lnSpc>
                <a:spcPts val="3640"/>
              </a:lnSpc>
            </a:pPr>
            <a:r>
              <a:rPr lang="en-US" sz="2600">
                <a:latin typeface="Bahnschrift" panose="020B0502040204020203" pitchFamily="34" charset="0"/>
                <a:ea typeface="Calibri" panose="020F0502020204030204" pitchFamily="34" charset="0"/>
                <a:cs typeface="Calibri" panose="020F0502020204030204" pitchFamily="34" charset="0"/>
              </a:rPr>
              <a:t>H/W Requirements</a:t>
            </a:r>
          </a:p>
        </p:txBody>
      </p:sp>
      <p:sp>
        <p:nvSpPr>
          <p:cNvPr id="9" name="TextBox 9"/>
          <p:cNvSpPr txBox="1"/>
          <p:nvPr/>
        </p:nvSpPr>
        <p:spPr>
          <a:xfrm>
            <a:off x="5425556" y="1721365"/>
            <a:ext cx="2999899" cy="414922"/>
          </a:xfrm>
          <a:prstGeom prst="rect">
            <a:avLst/>
          </a:prstGeom>
        </p:spPr>
        <p:txBody>
          <a:bodyPr lIns="0" tIns="0" rIns="0" bIns="0" rtlCol="0" anchor="t">
            <a:spAutoFit/>
          </a:bodyPr>
          <a:lstStyle/>
          <a:p>
            <a:pPr algn="ctr">
              <a:lnSpc>
                <a:spcPts val="3640"/>
              </a:lnSpc>
            </a:pPr>
            <a:r>
              <a:rPr lang="en-US" sz="2600">
                <a:latin typeface="Bahnschrift" panose="020B0502040204020203" pitchFamily="34" charset="0"/>
                <a:ea typeface="Calibri" panose="020F0502020204030204" pitchFamily="34" charset="0"/>
                <a:cs typeface="Calibri" panose="020F0502020204030204" pitchFamily="34" charset="0"/>
              </a:rPr>
              <a:t>S/W Requirements</a:t>
            </a:r>
          </a:p>
        </p:txBody>
      </p:sp>
      <p:sp>
        <p:nvSpPr>
          <p:cNvPr id="10" name="TextBox 10"/>
          <p:cNvSpPr txBox="1"/>
          <p:nvPr/>
        </p:nvSpPr>
        <p:spPr>
          <a:xfrm>
            <a:off x="526462" y="3061652"/>
            <a:ext cx="3275052" cy="1167692"/>
          </a:xfrm>
          <a:prstGeom prst="rect">
            <a:avLst/>
          </a:prstGeom>
        </p:spPr>
        <p:txBody>
          <a:bodyPr lIns="0" tIns="0" rIns="0" bIns="0" rtlCol="0" anchor="t">
            <a:spAutoFit/>
          </a:bodyPr>
          <a:lstStyle/>
          <a:p>
            <a:pPr>
              <a:lnSpc>
                <a:spcPts val="3079"/>
              </a:lnSpc>
            </a:pPr>
            <a:r>
              <a:rPr lang="en-US" sz="2199" dirty="0">
                <a:latin typeface="Bahnschrift" panose="020B0502040204020203" pitchFamily="34" charset="0"/>
                <a:ea typeface="Calibri" panose="020F0502020204030204" pitchFamily="34" charset="0"/>
                <a:cs typeface="Calibri" panose="020F0502020204030204" pitchFamily="34" charset="0"/>
              </a:rPr>
              <a:t>#Processor: Intel core i5</a:t>
            </a:r>
          </a:p>
          <a:p>
            <a:pPr>
              <a:lnSpc>
                <a:spcPts val="3079"/>
              </a:lnSpc>
            </a:pPr>
            <a:r>
              <a:rPr lang="en-US" sz="2199" dirty="0">
                <a:latin typeface="Bahnschrift" panose="020B0502040204020203" pitchFamily="34" charset="0"/>
                <a:ea typeface="Calibri" panose="020F0502020204030204" pitchFamily="34" charset="0"/>
                <a:cs typeface="Calibri" panose="020F0502020204030204" pitchFamily="34" charset="0"/>
              </a:rPr>
              <a:t>#RAM: 8 GB</a:t>
            </a:r>
          </a:p>
          <a:p>
            <a:pPr>
              <a:lnSpc>
                <a:spcPts val="3079"/>
              </a:lnSpc>
            </a:pPr>
            <a:r>
              <a:rPr lang="en-US" sz="2199" dirty="0">
                <a:latin typeface="Bahnschrift" panose="020B0502040204020203" pitchFamily="34" charset="0"/>
                <a:ea typeface="Calibri" panose="020F0502020204030204" pitchFamily="34" charset="0"/>
                <a:cs typeface="Calibri" panose="020F0502020204030204" pitchFamily="34" charset="0"/>
              </a:rPr>
              <a:t>#ROM: 256 GB</a:t>
            </a:r>
          </a:p>
        </p:txBody>
      </p:sp>
      <p:sp>
        <p:nvSpPr>
          <p:cNvPr id="11" name="TextBox 11"/>
          <p:cNvSpPr txBox="1"/>
          <p:nvPr/>
        </p:nvSpPr>
        <p:spPr>
          <a:xfrm>
            <a:off x="5387414" y="3061652"/>
            <a:ext cx="4119444" cy="1167692"/>
          </a:xfrm>
          <a:prstGeom prst="rect">
            <a:avLst/>
          </a:prstGeom>
        </p:spPr>
        <p:txBody>
          <a:bodyPr lIns="0" tIns="0" rIns="0" bIns="0" rtlCol="0" anchor="t">
            <a:spAutoFit/>
          </a:bodyPr>
          <a:lstStyle/>
          <a:p>
            <a:pPr>
              <a:lnSpc>
                <a:spcPts val="3079"/>
              </a:lnSpc>
            </a:pPr>
            <a:r>
              <a:rPr lang="en-US" sz="2199" dirty="0">
                <a:latin typeface="Bahnschrift" panose="020B0502040204020203" pitchFamily="34" charset="0"/>
                <a:ea typeface="Calibri" panose="020F0502020204030204" pitchFamily="34" charset="0"/>
                <a:cs typeface="Calibri" panose="020F0502020204030204" pitchFamily="34" charset="0"/>
              </a:rPr>
              <a:t>#OS: Windows OS </a:t>
            </a:r>
          </a:p>
          <a:p>
            <a:pPr>
              <a:lnSpc>
                <a:spcPts val="3079"/>
              </a:lnSpc>
            </a:pPr>
            <a:r>
              <a:rPr lang="en-US" sz="2199" dirty="0">
                <a:latin typeface="Bahnschrift" panose="020B0502040204020203" pitchFamily="34" charset="0"/>
                <a:ea typeface="Calibri" panose="020F0502020204030204" pitchFamily="34" charset="0"/>
                <a:cs typeface="Calibri" panose="020F0502020204030204" pitchFamily="34" charset="0"/>
              </a:rPr>
              <a:t>#Programming Lang.: Python</a:t>
            </a:r>
          </a:p>
          <a:p>
            <a:pPr>
              <a:lnSpc>
                <a:spcPts val="3079"/>
              </a:lnSpc>
            </a:pPr>
            <a:r>
              <a:rPr lang="en-US" sz="2199" dirty="0">
                <a:latin typeface="Bahnschrift" panose="020B0502040204020203" pitchFamily="34" charset="0"/>
                <a:ea typeface="Calibri" panose="020F0502020204030204" pitchFamily="34" charset="0"/>
                <a:cs typeface="Calibri" panose="020F0502020204030204" pitchFamily="34" charset="0"/>
              </a:rPr>
              <a:t>#Internet &amp; Browsing     facilities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3215" y="6836185"/>
            <a:ext cx="10880029" cy="964537"/>
          </a:xfrm>
          <a:prstGeom prst="rect">
            <a:avLst/>
          </a:prstGeom>
          <a:solidFill>
            <a:srgbClr val="FF341E"/>
          </a:solidFill>
        </p:spPr>
        <p:txBody>
          <a:bodyPr/>
          <a:lstStyle/>
          <a:p>
            <a:endParaRPr lang="en-US">
              <a:latin typeface="Bahnschrift" panose="020B0502040204020203" pitchFamily="34" charset="0"/>
            </a:endParaRPr>
          </a:p>
        </p:txBody>
      </p:sp>
      <p:sp>
        <p:nvSpPr>
          <p:cNvPr id="3" name="TextBox 3"/>
          <p:cNvSpPr txBox="1"/>
          <p:nvPr/>
        </p:nvSpPr>
        <p:spPr>
          <a:xfrm rot="-5400000">
            <a:off x="-386110" y="2920192"/>
            <a:ext cx="3673708" cy="619125"/>
          </a:xfrm>
          <a:prstGeom prst="rect">
            <a:avLst/>
          </a:prstGeom>
        </p:spPr>
        <p:txBody>
          <a:bodyPr lIns="0" tIns="0" rIns="0" bIns="0" rtlCol="0" anchor="t">
            <a:spAutoFit/>
          </a:bodyPr>
          <a:lstStyle/>
          <a:p>
            <a:pPr algn="l">
              <a:lnSpc>
                <a:spcPts val="4800"/>
              </a:lnSpc>
            </a:pPr>
            <a:r>
              <a:rPr lang="en-US" sz="4000">
                <a:solidFill>
                  <a:srgbClr val="FF341E"/>
                </a:solidFill>
                <a:latin typeface="Bahnschrift" panose="020B0502040204020203" pitchFamily="34" charset="0"/>
              </a:rPr>
              <a:t>CONCLUSION</a:t>
            </a:r>
          </a:p>
        </p:txBody>
      </p:sp>
      <p:grpSp>
        <p:nvGrpSpPr>
          <p:cNvPr id="4" name="Group 4"/>
          <p:cNvGrpSpPr/>
          <p:nvPr/>
        </p:nvGrpSpPr>
        <p:grpSpPr>
          <a:xfrm>
            <a:off x="2237855" y="1244484"/>
            <a:ext cx="7219175" cy="4038582"/>
            <a:chOff x="0" y="0"/>
            <a:chExt cx="9625566" cy="5384776"/>
          </a:xfrm>
        </p:grpSpPr>
        <p:sp>
          <p:nvSpPr>
            <p:cNvPr id="5" name="TextBox 5"/>
            <p:cNvSpPr txBox="1"/>
            <p:nvPr/>
          </p:nvSpPr>
          <p:spPr>
            <a:xfrm>
              <a:off x="0" y="0"/>
              <a:ext cx="9625566" cy="477053"/>
            </a:xfrm>
            <a:prstGeom prst="rect">
              <a:avLst/>
            </a:prstGeom>
          </p:spPr>
          <p:txBody>
            <a:bodyPr lIns="0" tIns="0" rIns="0" bIns="0" rtlCol="0" anchor="t">
              <a:spAutoFit/>
            </a:bodyPr>
            <a:lstStyle/>
            <a:p>
              <a:pPr algn="l">
                <a:lnSpc>
                  <a:spcPts val="3139"/>
                </a:lnSpc>
              </a:pPr>
              <a:endParaRPr>
                <a:latin typeface="Bahnschrift" panose="020B0502040204020203" pitchFamily="34" charset="0"/>
              </a:endParaRPr>
            </a:p>
          </p:txBody>
        </p:sp>
        <p:sp>
          <p:nvSpPr>
            <p:cNvPr id="6" name="TextBox 6"/>
            <p:cNvSpPr txBox="1"/>
            <p:nvPr/>
          </p:nvSpPr>
          <p:spPr>
            <a:xfrm>
              <a:off x="0" y="743419"/>
              <a:ext cx="9625566" cy="4641357"/>
            </a:xfrm>
            <a:prstGeom prst="rect">
              <a:avLst/>
            </a:prstGeom>
          </p:spPr>
          <p:txBody>
            <a:bodyPr lIns="0" tIns="0" rIns="0" bIns="0" rtlCol="0" anchor="t">
              <a:spAutoFit/>
            </a:bodyPr>
            <a:lstStyle/>
            <a:p>
              <a:pPr>
                <a:lnSpc>
                  <a:spcPts val="2149"/>
                </a:lnSpc>
              </a:pPr>
              <a:r>
                <a:rPr lang="en-US" sz="1432" spc="14">
                  <a:solidFill>
                    <a:srgbClr val="000000"/>
                  </a:solidFill>
                  <a:latin typeface="Bahnschrift" panose="020B0502040204020203" pitchFamily="34" charset="0"/>
                </a:rPr>
                <a:t>In conclusion, learning machine learning techniques for cardiovascular disease prediction represents a significant advancement in healthcare. Through the analysis of diverse datasets and the application of sophisticated algorithms, these predictive models offer valuable insights and numerous benefits.</a:t>
              </a:r>
            </a:p>
            <a:p>
              <a:pPr>
                <a:lnSpc>
                  <a:spcPts val="2149"/>
                </a:lnSpc>
              </a:pPr>
              <a:endParaRPr lang="en-US" sz="1432" spc="14">
                <a:solidFill>
                  <a:srgbClr val="000000"/>
                </a:solidFill>
                <a:latin typeface="Bahnschrift" panose="020B0502040204020203" pitchFamily="34" charset="0"/>
              </a:endParaRPr>
            </a:p>
            <a:p>
              <a:pPr>
                <a:lnSpc>
                  <a:spcPts val="2149"/>
                </a:lnSpc>
              </a:pPr>
              <a:r>
                <a:rPr lang="en-US" sz="1432" spc="14">
                  <a:solidFill>
                    <a:srgbClr val="000000"/>
                  </a:solidFill>
                  <a:latin typeface="Bahnschrift" panose="020B0502040204020203" pitchFamily="34" charset="0"/>
                </a:rPr>
                <a:t>Machine learning models provide valuable feedback loops for continuous improvement. By analyzing outcomes and refining algorithms, researchers and healthcare providers can enhance the accuracy and effectiveness of predictive models over time. This iterative process drives</a:t>
              </a:r>
            </a:p>
            <a:p>
              <a:pPr>
                <a:lnSpc>
                  <a:spcPts val="2149"/>
                </a:lnSpc>
              </a:pPr>
              <a:endParaRPr lang="en-US" sz="1432" spc="14">
                <a:solidFill>
                  <a:srgbClr val="000000"/>
                </a:solidFill>
                <a:latin typeface="Bahnschrift" panose="020B0502040204020203" pitchFamily="34" charset="0"/>
              </a:endParaRPr>
            </a:p>
            <a:p>
              <a:pPr>
                <a:lnSpc>
                  <a:spcPts val="2149"/>
                </a:lnSpc>
              </a:pPr>
              <a:endParaRPr lang="en-US" sz="1432" spc="14">
                <a:solidFill>
                  <a:srgbClr val="000000"/>
                </a:solidFill>
                <a:latin typeface="Bahnschrift" panose="020B0502040204020203" pitchFamily="34" charset="0"/>
              </a:endParaRPr>
            </a:p>
            <a:p>
              <a:pPr>
                <a:lnSpc>
                  <a:spcPts val="2149"/>
                </a:lnSpc>
              </a:pPr>
              <a:endParaRPr lang="en-US" sz="1432" spc="14">
                <a:solidFill>
                  <a:srgbClr val="000000"/>
                </a:solidFill>
                <a:latin typeface="Bahnschrift" panose="020B0502040204020203" pitchFamily="34" charset="0"/>
              </a:endParaRPr>
            </a:p>
            <a:p>
              <a:pPr algn="l">
                <a:lnSpc>
                  <a:spcPts val="2149"/>
                </a:lnSpc>
              </a:pPr>
              <a:endParaRPr lang="en-US" sz="1432" spc="14">
                <a:solidFill>
                  <a:srgbClr val="000000"/>
                </a:solidFill>
                <a:latin typeface="Bahnschrift" panose="020B0502040204020203"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1000125" y="-1016309"/>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a:latin typeface="Bahnschrift" panose="020B0502040204020203" pitchFamily="34" charset="0"/>
            </a:endParaRPr>
          </a:p>
        </p:txBody>
      </p:sp>
      <p:sp>
        <p:nvSpPr>
          <p:cNvPr id="3" name="AutoShape 3"/>
          <p:cNvSpPr/>
          <p:nvPr/>
        </p:nvSpPr>
        <p:spPr>
          <a:xfrm>
            <a:off x="-563215" y="1021997"/>
            <a:ext cx="10880029" cy="5271206"/>
          </a:xfrm>
          <a:prstGeom prst="rect">
            <a:avLst/>
          </a:prstGeom>
          <a:solidFill>
            <a:srgbClr val="FFFFFF"/>
          </a:solidFill>
        </p:spPr>
        <p:txBody>
          <a:bodyPr/>
          <a:lstStyle/>
          <a:p>
            <a:endParaRPr lang="en-US">
              <a:latin typeface="Bahnschrift" panose="020B0502040204020203" pitchFamily="34" charset="0"/>
            </a:endParaRPr>
          </a:p>
        </p:txBody>
      </p:sp>
      <p:sp>
        <p:nvSpPr>
          <p:cNvPr id="4" name="TextBox 4"/>
          <p:cNvSpPr txBox="1"/>
          <p:nvPr/>
        </p:nvSpPr>
        <p:spPr>
          <a:xfrm>
            <a:off x="1017921" y="3246120"/>
            <a:ext cx="7717758" cy="218008"/>
          </a:xfrm>
          <a:prstGeom prst="rect">
            <a:avLst/>
          </a:prstGeom>
        </p:spPr>
        <p:txBody>
          <a:bodyPr lIns="0" tIns="0" rIns="0" bIns="0" rtlCol="0" anchor="t">
            <a:spAutoFit/>
          </a:bodyPr>
          <a:lstStyle/>
          <a:p>
            <a:pPr algn="ctr">
              <a:lnSpc>
                <a:spcPts val="1725"/>
              </a:lnSpc>
            </a:pPr>
            <a:endParaRPr>
              <a:latin typeface="Bahnschrift" panose="020B0502040204020203" pitchFamily="34" charset="0"/>
            </a:endParaRPr>
          </a:p>
        </p:txBody>
      </p:sp>
      <p:sp>
        <p:nvSpPr>
          <p:cNvPr id="5" name="TextBox 5"/>
          <p:cNvSpPr txBox="1"/>
          <p:nvPr/>
        </p:nvSpPr>
        <p:spPr>
          <a:xfrm>
            <a:off x="733811" y="1679222"/>
            <a:ext cx="8290560" cy="1782411"/>
          </a:xfrm>
          <a:prstGeom prst="rect">
            <a:avLst/>
          </a:prstGeom>
        </p:spPr>
        <p:txBody>
          <a:bodyPr lIns="0" tIns="0" rIns="0" bIns="0" rtlCol="0" anchor="t">
            <a:spAutoFit/>
          </a:bodyPr>
          <a:lstStyle/>
          <a:p>
            <a:pPr algn="ctr">
              <a:lnSpc>
                <a:spcPts val="13780"/>
              </a:lnSpc>
            </a:pPr>
            <a:r>
              <a:rPr lang="en-US" sz="17225">
                <a:solidFill>
                  <a:srgbClr val="75C7FB"/>
                </a:solidFill>
                <a:latin typeface="Bahnschrift" panose="020B0502040204020203" pitchFamily="34" charset="0"/>
              </a:rPr>
              <a:t>THANKS </a:t>
            </a:r>
          </a:p>
        </p:txBody>
      </p:sp>
      <p:sp>
        <p:nvSpPr>
          <p:cNvPr id="6" name="TextBox 6"/>
          <p:cNvSpPr txBox="1"/>
          <p:nvPr/>
        </p:nvSpPr>
        <p:spPr>
          <a:xfrm>
            <a:off x="1411038" y="3961505"/>
            <a:ext cx="6931524" cy="978281"/>
          </a:xfrm>
          <a:prstGeom prst="rect">
            <a:avLst/>
          </a:prstGeom>
        </p:spPr>
        <p:txBody>
          <a:bodyPr lIns="0" tIns="0" rIns="0" bIns="0" rtlCol="0" anchor="t">
            <a:spAutoFit/>
          </a:bodyPr>
          <a:lstStyle/>
          <a:p>
            <a:pPr algn="ctr">
              <a:lnSpc>
                <a:spcPts val="3798"/>
              </a:lnSpc>
            </a:pPr>
            <a:r>
              <a:rPr lang="en-US" sz="4748">
                <a:solidFill>
                  <a:srgbClr val="824636"/>
                </a:solidFill>
                <a:latin typeface="Bahnschrift" panose="020B0502040204020203" pitchFamily="34" charset="0"/>
              </a:rPr>
              <a:t>FOR YOUR KIND ATTENTION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4634" y="-923971"/>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grpSp>
        <p:nvGrpSpPr>
          <p:cNvPr id="3" name="Group 3"/>
          <p:cNvGrpSpPr/>
          <p:nvPr/>
        </p:nvGrpSpPr>
        <p:grpSpPr>
          <a:xfrm>
            <a:off x="-166325" y="1170725"/>
            <a:ext cx="6040959" cy="5030476"/>
            <a:chOff x="0" y="0"/>
            <a:chExt cx="8054612" cy="6707302"/>
          </a:xfrm>
        </p:grpSpPr>
        <p:sp>
          <p:nvSpPr>
            <p:cNvPr id="4" name="AutoShape 4"/>
            <p:cNvSpPr/>
            <p:nvPr/>
          </p:nvSpPr>
          <p:spPr>
            <a:xfrm>
              <a:off x="0" y="0"/>
              <a:ext cx="8054612" cy="2106048"/>
            </a:xfrm>
            <a:prstGeom prst="rect">
              <a:avLst/>
            </a:prstGeom>
            <a:solidFill>
              <a:schemeClr val="accent1">
                <a:lumMod val="75000"/>
              </a:schemeClr>
            </a:solidFill>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5"/>
            <p:cNvSpPr txBox="1"/>
            <p:nvPr/>
          </p:nvSpPr>
          <p:spPr>
            <a:xfrm>
              <a:off x="1300704" y="427561"/>
              <a:ext cx="6023144" cy="1473200"/>
            </a:xfrm>
            <a:prstGeom prst="rect">
              <a:avLst/>
            </a:prstGeom>
          </p:spPr>
          <p:txBody>
            <a:bodyPr lIns="0" tIns="0" rIns="0" bIns="0" rtlCol="0" anchor="t">
              <a:spAutoFit/>
            </a:bodyPr>
            <a:lstStyle/>
            <a:p>
              <a:pPr algn="l">
                <a:lnSpc>
                  <a:spcPts val="4320"/>
                </a:lnSpc>
              </a:pPr>
              <a:r>
                <a:rPr lang="en-US" sz="3600">
                  <a:solidFill>
                    <a:srgbClr val="FFFFFF"/>
                  </a:solidFill>
                  <a:latin typeface="Calibri" panose="020F0502020204030204" pitchFamily="34" charset="0"/>
                  <a:ea typeface="Calibri" panose="020F0502020204030204" pitchFamily="34" charset="0"/>
                  <a:cs typeface="Calibri" panose="020F0502020204030204" pitchFamily="34" charset="0"/>
                </a:rPr>
                <a:t>WHAT WE'LL DISCUSS TODAY</a:t>
              </a:r>
            </a:p>
          </p:txBody>
        </p:sp>
        <p:sp>
          <p:nvSpPr>
            <p:cNvPr id="6" name="TextBox 6"/>
            <p:cNvSpPr txBox="1"/>
            <p:nvPr/>
          </p:nvSpPr>
          <p:spPr>
            <a:xfrm>
              <a:off x="1300704" y="2762936"/>
              <a:ext cx="6023144" cy="378823"/>
            </a:xfrm>
            <a:prstGeom prst="rect">
              <a:avLst/>
            </a:prstGeom>
          </p:spPr>
          <p:txBody>
            <a:bodyPr lIns="0" tIns="0" rIns="0" bIns="0" rtlCol="0" anchor="t">
              <a:spAutoFit/>
            </a:bodyPr>
            <a:lstStyle/>
            <a:p>
              <a:pPr algn="l">
                <a:lnSpc>
                  <a:spcPts val="2279"/>
                </a:lnSpc>
              </a:pPr>
              <a:r>
                <a:rPr lang="en-US" sz="1899">
                  <a:solidFill>
                    <a:srgbClr val="FF341E"/>
                  </a:solidFill>
                  <a:latin typeface="Calibri" panose="020F0502020204030204" pitchFamily="34" charset="0"/>
                  <a:ea typeface="Calibri" panose="020F0502020204030204" pitchFamily="34" charset="0"/>
                  <a:cs typeface="Calibri" panose="020F0502020204030204" pitchFamily="34" charset="0"/>
                </a:rPr>
                <a:t>Cardiovascular Disease Guide</a:t>
              </a:r>
            </a:p>
          </p:txBody>
        </p:sp>
        <p:sp>
          <p:nvSpPr>
            <p:cNvPr id="7" name="TextBox 7"/>
            <p:cNvSpPr txBox="1"/>
            <p:nvPr/>
          </p:nvSpPr>
          <p:spPr>
            <a:xfrm>
              <a:off x="1300704" y="3312098"/>
              <a:ext cx="6023144" cy="3395204"/>
            </a:xfrm>
            <a:prstGeom prst="rect">
              <a:avLst/>
            </a:prstGeom>
          </p:spPr>
          <p:txBody>
            <a:bodyPr lIns="0" tIns="0" rIns="0" bIns="0" rtlCol="0" anchor="t">
              <a:spAutoFit/>
            </a:bodyPr>
            <a:lstStyle/>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Introduction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Objective of study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Dataset Details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Tools &amp; methods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Proposed system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Algorithm</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Advantages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System Architecture </a:t>
              </a:r>
            </a:p>
            <a:p>
              <a:pPr>
                <a:lnSpc>
                  <a:spcPts val="2024"/>
                </a:lnSpc>
              </a:pPr>
              <a:r>
                <a:rPr lang="en-US" sz="1349" spc="13" dirty="0">
                  <a:solidFill>
                    <a:srgbClr val="000000"/>
                  </a:solidFill>
                  <a:latin typeface="Calibri" panose="020F0502020204030204" pitchFamily="34" charset="0"/>
                  <a:ea typeface="Calibri" panose="020F0502020204030204" pitchFamily="34" charset="0"/>
                  <a:cs typeface="Calibri" panose="020F0502020204030204" pitchFamily="34" charset="0"/>
                </a:rPr>
                <a:t>Requirements </a:t>
              </a:r>
            </a:p>
            <a:p>
              <a:pPr algn="l">
                <a:lnSpc>
                  <a:spcPts val="2025"/>
                </a:lnSpc>
              </a:pPr>
              <a:r>
                <a:rPr lang="en-US" sz="1350" spc="13" dirty="0">
                  <a:solidFill>
                    <a:srgbClr val="000000"/>
                  </a:solidFill>
                  <a:latin typeface="Calibri" panose="020F0502020204030204" pitchFamily="34" charset="0"/>
                  <a:ea typeface="Calibri" panose="020F0502020204030204" pitchFamily="34" charset="0"/>
                  <a:cs typeface="Calibri" panose="020F0502020204030204" pitchFamily="34" charset="0"/>
                </a:rPr>
                <a:t>Conclusion </a:t>
              </a:r>
            </a:p>
          </p:txBody>
        </p:sp>
      </p:grpSp>
      <p:sp>
        <p:nvSpPr>
          <p:cNvPr id="8" name="AutoShape 8"/>
          <p:cNvSpPr/>
          <p:nvPr/>
        </p:nvSpPr>
        <p:spPr>
          <a:xfrm>
            <a:off x="-563215" y="6996959"/>
            <a:ext cx="10880029" cy="964537"/>
          </a:xfrm>
          <a:prstGeom prst="rect">
            <a:avLst/>
          </a:prstGeom>
          <a:solidFill>
            <a:schemeClr val="accent1">
              <a:lumMod val="75000"/>
            </a:schemeClr>
          </a:solidFill>
        </p:spPr>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990600" y="-990600"/>
            <a:ext cx="7301067" cy="8625280"/>
          </a:xfrm>
          <a:custGeom>
            <a:avLst/>
            <a:gdLst/>
            <a:ahLst/>
            <a:cxnLst/>
            <a:rect l="l" t="t" r="r" b="b"/>
            <a:pathLst>
              <a:path w="7301067" h="8625280">
                <a:moveTo>
                  <a:pt x="0" y="0"/>
                </a:moveTo>
                <a:lnTo>
                  <a:pt x="7301067" y="0"/>
                </a:lnTo>
                <a:lnTo>
                  <a:pt x="7301067" y="8625280"/>
                </a:lnTo>
                <a:lnTo>
                  <a:pt x="0" y="8625280"/>
                </a:lnTo>
                <a:lnTo>
                  <a:pt x="0" y="0"/>
                </a:lnTo>
                <a:close/>
              </a:path>
            </a:pathLst>
          </a:custGeom>
          <a:blipFill>
            <a:blip r:embed="rId2">
              <a:alphaModFix amt="31999"/>
              <a:extLst>
                <a:ext uri="{96DAC541-7B7A-43D3-8B79-37D633B846F1}">
                  <asvg:svgBlip xmlns:asvg="http://schemas.microsoft.com/office/drawing/2016/SVG/main" r:embed="rId3"/>
                </a:ext>
              </a:extLst>
            </a:blip>
            <a:stretch>
              <a:fillRect l="-107" r="-107"/>
            </a:stretch>
          </a:blipFill>
        </p:spPr>
        <p:txBody>
          <a:bodyPr/>
          <a:lstStyle/>
          <a:p>
            <a:endParaRPr lang="en-US">
              <a:latin typeface="Bahnschrift" panose="020B0502040204020203" pitchFamily="34" charset="0"/>
            </a:endParaRPr>
          </a:p>
        </p:txBody>
      </p:sp>
      <p:sp>
        <p:nvSpPr>
          <p:cNvPr id="3" name="TextBox 3"/>
          <p:cNvSpPr txBox="1"/>
          <p:nvPr/>
        </p:nvSpPr>
        <p:spPr>
          <a:xfrm>
            <a:off x="1409700" y="2664222"/>
            <a:ext cx="6916746" cy="1739106"/>
          </a:xfrm>
          <a:prstGeom prst="rect">
            <a:avLst/>
          </a:prstGeom>
        </p:spPr>
        <p:txBody>
          <a:bodyPr lIns="0" tIns="0" rIns="0" bIns="0" rtlCol="0" anchor="t">
            <a:spAutoFit/>
          </a:bodyPr>
          <a:lstStyle/>
          <a:p>
            <a:pPr algn="ctr">
              <a:lnSpc>
                <a:spcPts val="7043"/>
              </a:lnSpc>
            </a:pPr>
            <a:r>
              <a:rPr lang="en-US" sz="5031" spc="855" dirty="0">
                <a:latin typeface="Bahnschrift" panose="020B0502040204020203" pitchFamily="34" charset="0"/>
              </a:rPr>
              <a:t>LET'S GET</a:t>
            </a:r>
          </a:p>
          <a:p>
            <a:pPr algn="ctr">
              <a:lnSpc>
                <a:spcPts val="7043"/>
              </a:lnSpc>
            </a:pPr>
            <a:r>
              <a:rPr lang="en-US" sz="5031" spc="855" dirty="0">
                <a:latin typeface="Bahnschrift" panose="020B0502040204020203" pitchFamily="34" charset="0"/>
              </a:rPr>
              <a:t>STARTED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3215" y="6836185"/>
            <a:ext cx="10880029" cy="964537"/>
          </a:xfrm>
          <a:prstGeom prst="rect">
            <a:avLst/>
          </a:prstGeom>
          <a:solidFill>
            <a:schemeClr val="accent1">
              <a:lumMod val="50000"/>
            </a:schemeClr>
          </a:solidFill>
        </p:spPr>
        <p:txBody>
          <a:bodyPr/>
          <a:lstStyle/>
          <a:p>
            <a:endParaRPr lang="en-US">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TextBox 3"/>
          <p:cNvSpPr txBox="1"/>
          <p:nvPr/>
        </p:nvSpPr>
        <p:spPr>
          <a:xfrm rot="-5400000">
            <a:off x="-922744" y="3282362"/>
            <a:ext cx="3908603" cy="619125"/>
          </a:xfrm>
          <a:prstGeom prst="rect">
            <a:avLst/>
          </a:prstGeom>
        </p:spPr>
        <p:txBody>
          <a:bodyPr lIns="0" tIns="0" rIns="0" bIns="0" rtlCol="0" anchor="t">
            <a:spAutoFit/>
          </a:bodyPr>
          <a:lstStyle/>
          <a:p>
            <a:pPr algn="l">
              <a:lnSpc>
                <a:spcPts val="4800"/>
              </a:lnSpc>
            </a:pPr>
            <a:r>
              <a:rPr lang="en-US" sz="4000" dirty="0">
                <a:solidFill>
                  <a:srgbClr val="FF341E"/>
                </a:solidFill>
                <a:latin typeface="Calibri" panose="020F0502020204030204" pitchFamily="34" charset="0"/>
                <a:ea typeface="Calibri" panose="020F0502020204030204" pitchFamily="34" charset="0"/>
                <a:cs typeface="Calibri" panose="020F0502020204030204" pitchFamily="34" charset="0"/>
              </a:rPr>
              <a:t>INTRODUTION</a:t>
            </a:r>
          </a:p>
        </p:txBody>
      </p:sp>
      <p:sp>
        <p:nvSpPr>
          <p:cNvPr id="4" name="TextBox 4"/>
          <p:cNvSpPr txBox="1"/>
          <p:nvPr/>
        </p:nvSpPr>
        <p:spPr>
          <a:xfrm>
            <a:off x="2459922" y="976033"/>
            <a:ext cx="6997156" cy="319635"/>
          </a:xfrm>
          <a:prstGeom prst="rect">
            <a:avLst/>
          </a:prstGeom>
        </p:spPr>
        <p:txBody>
          <a:bodyPr lIns="0" tIns="0" rIns="0" bIns="0" rtlCol="0" anchor="t">
            <a:spAutoFit/>
          </a:bodyPr>
          <a:lstStyle/>
          <a:p>
            <a:pPr algn="l">
              <a:lnSpc>
                <a:spcPts val="2562"/>
              </a:lnSpc>
            </a:pPr>
            <a:r>
              <a:rPr lang="en-US" sz="2135" dirty="0">
                <a:solidFill>
                  <a:srgbClr val="FF341E"/>
                </a:solidFill>
                <a:latin typeface="Calibri" panose="020F0502020204030204" pitchFamily="34" charset="0"/>
                <a:ea typeface="Calibri" panose="020F0502020204030204" pitchFamily="34" charset="0"/>
                <a:cs typeface="Calibri" panose="020F0502020204030204" pitchFamily="34" charset="0"/>
              </a:rPr>
              <a:t>About the Disease</a:t>
            </a:r>
          </a:p>
        </p:txBody>
      </p:sp>
      <p:sp>
        <p:nvSpPr>
          <p:cNvPr id="5" name="TextBox 5"/>
          <p:cNvSpPr txBox="1"/>
          <p:nvPr/>
        </p:nvSpPr>
        <p:spPr>
          <a:xfrm>
            <a:off x="2427601" y="1436298"/>
            <a:ext cx="6594479" cy="3539430"/>
          </a:xfrm>
          <a:prstGeom prst="rect">
            <a:avLst/>
          </a:prstGeom>
        </p:spPr>
        <p:txBody>
          <a:bodyPr lIns="0" tIns="0" rIns="0" bIns="0" rtlCol="0" anchor="t">
            <a:spAutoFit/>
          </a:bodyPr>
          <a:lstStyle/>
          <a:p>
            <a:pPr algn="l"/>
            <a:r>
              <a:rPr lang="en-US" b="1"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Cardiovascular diseases (CVD) remain a leading cause of mortality worldwide, accounting for a substantial number of deaths each year. Early detection and timely intervention are crucial in preventing the onset of these diseases and reducing associated mortality rates. With the advancements in technology and the availability of vast amounts of healthcare data, predictive analytics has emerged as a powerful tool in the field of medicine. By harnessing the potential of machine learning algorithms and data analysis techniques, it is possible to predict the risk of cardiovascular diseases in individuals, enabling healthcare professionals to make informed decisions and implement preventive measures.</a:t>
            </a:r>
          </a:p>
          <a:p>
            <a:br>
              <a:rPr lang="en-US" b="1" dirty="0">
                <a:latin typeface="Calibri" panose="020F0502020204030204" pitchFamily="34" charset="0"/>
                <a:ea typeface="Calibri" panose="020F0502020204030204" pitchFamily="34" charset="0"/>
                <a:cs typeface="Calibri" panose="020F0502020204030204" pitchFamily="34" charset="0"/>
              </a:rPr>
            </a:br>
            <a:endParaRPr lang="en-US" sz="1600" b="1" spc="12"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3215" y="6836185"/>
            <a:ext cx="10880029" cy="964537"/>
          </a:xfrm>
          <a:prstGeom prst="rect">
            <a:avLst/>
          </a:prstGeom>
          <a:solidFill>
            <a:srgbClr val="FF341E"/>
          </a:solidFill>
        </p:spPr>
        <p:txBody>
          <a:bodyPr/>
          <a:lstStyle/>
          <a:p>
            <a:endParaRPr lang="en-US">
              <a:latin typeface="Bahnschrift" panose="020B0502040204020203" pitchFamily="34" charset="0"/>
            </a:endParaRPr>
          </a:p>
        </p:txBody>
      </p:sp>
      <p:grpSp>
        <p:nvGrpSpPr>
          <p:cNvPr id="3" name="Group 3"/>
          <p:cNvGrpSpPr/>
          <p:nvPr/>
        </p:nvGrpSpPr>
        <p:grpSpPr>
          <a:xfrm>
            <a:off x="-875905" y="316697"/>
            <a:ext cx="6624113" cy="6102034"/>
            <a:chOff x="0" y="0"/>
            <a:chExt cx="8832149" cy="8136045"/>
          </a:xfrm>
        </p:grpSpPr>
        <p:sp>
          <p:nvSpPr>
            <p:cNvPr id="4" name="TextBox 4"/>
            <p:cNvSpPr txBox="1"/>
            <p:nvPr/>
          </p:nvSpPr>
          <p:spPr>
            <a:xfrm>
              <a:off x="1449534" y="1777447"/>
              <a:ext cx="7382615" cy="324875"/>
            </a:xfrm>
            <a:prstGeom prst="rect">
              <a:avLst/>
            </a:prstGeom>
          </p:spPr>
          <p:txBody>
            <a:bodyPr lIns="0" tIns="0" rIns="0" bIns="0" rtlCol="0" anchor="t">
              <a:spAutoFit/>
            </a:bodyPr>
            <a:lstStyle/>
            <a:p>
              <a:pPr algn="l">
                <a:lnSpc>
                  <a:spcPts val="1920"/>
                </a:lnSpc>
              </a:pPr>
              <a:r>
                <a:rPr lang="en-US" sz="1600" dirty="0">
                  <a:solidFill>
                    <a:srgbClr val="FF341E"/>
                  </a:solidFill>
                  <a:latin typeface="Bahnschrift" panose="020B0502040204020203" pitchFamily="34" charset="0"/>
                </a:rPr>
                <a:t>Objective Of Study </a:t>
              </a:r>
            </a:p>
          </p:txBody>
        </p:sp>
        <p:sp>
          <p:nvSpPr>
            <p:cNvPr id="5" name="TextBox 5"/>
            <p:cNvSpPr txBox="1"/>
            <p:nvPr/>
          </p:nvSpPr>
          <p:spPr>
            <a:xfrm>
              <a:off x="1449534" y="2347708"/>
              <a:ext cx="7382615" cy="5788337"/>
            </a:xfrm>
            <a:prstGeom prst="rect">
              <a:avLst/>
            </a:prstGeom>
          </p:spPr>
          <p:txBody>
            <a:bodyPr lIns="0" tIns="0" rIns="0" bIns="0" rtlCol="0" anchor="t">
              <a:spAutoFit/>
            </a:bodyPr>
            <a:lstStyle/>
            <a:p>
              <a:pPr>
                <a:lnSpc>
                  <a:spcPts val="1874"/>
                </a:lnSpc>
              </a:pPr>
              <a:r>
                <a:rPr lang="en-US" sz="1249" spc="12" dirty="0">
                  <a:solidFill>
                    <a:srgbClr val="000000"/>
                  </a:solidFill>
                  <a:latin typeface="Bahnschrift" panose="020B0502040204020203" pitchFamily="34" charset="0"/>
                </a:rPr>
                <a:t>Developing a cardiovascular disease prediction model using machine learning involves setting clear objectives to guide the research and development process. Here are some suggested objectives for your cardiovascular disease prediction project:</a:t>
              </a:r>
            </a:p>
            <a:p>
              <a:pPr>
                <a:lnSpc>
                  <a:spcPts val="1874"/>
                </a:lnSpc>
              </a:pPr>
              <a:r>
                <a:rPr lang="en-US" sz="1249" spc="12" dirty="0">
                  <a:solidFill>
                    <a:srgbClr val="000000"/>
                  </a:solidFill>
                  <a:latin typeface="Bahnschrift" panose="020B0502040204020203" pitchFamily="34" charset="0"/>
                </a:rPr>
                <a:t>1. Data Collection and preparation</a:t>
              </a:r>
            </a:p>
            <a:p>
              <a:pPr>
                <a:lnSpc>
                  <a:spcPts val="1874"/>
                </a:lnSpc>
              </a:pPr>
              <a:r>
                <a:rPr lang="en-US" sz="1249" spc="12" dirty="0">
                  <a:solidFill>
                    <a:srgbClr val="000000"/>
                  </a:solidFill>
                  <a:latin typeface="Bahnschrift" panose="020B0502040204020203" pitchFamily="34" charset="0"/>
                </a:rPr>
                <a:t>2. Feature Selection and Engineering</a:t>
              </a:r>
            </a:p>
            <a:p>
              <a:pPr>
                <a:lnSpc>
                  <a:spcPts val="1874"/>
                </a:lnSpc>
              </a:pPr>
              <a:r>
                <a:rPr lang="en-US" sz="1249" spc="12" dirty="0">
                  <a:solidFill>
                    <a:srgbClr val="000000"/>
                  </a:solidFill>
                  <a:latin typeface="Bahnschrift" panose="020B0502040204020203" pitchFamily="34" charset="0"/>
                </a:rPr>
                <a:t>3. Data Analysis </a:t>
              </a:r>
            </a:p>
            <a:p>
              <a:pPr algn="l"/>
              <a:r>
                <a:rPr lang="en-US" sz="1200" b="1" i="0" dirty="0">
                  <a:effectLst/>
                  <a:latin typeface="Bahnschrift" panose="020B0502040204020203" pitchFamily="34" charset="0"/>
                </a:rPr>
                <a:t>4. Model Selection and Training</a:t>
              </a:r>
              <a:endParaRPr lang="en-US" sz="1200" spc="12" dirty="0">
                <a:solidFill>
                  <a:srgbClr val="000000"/>
                </a:solidFill>
                <a:latin typeface="Bahnschrift" panose="020B0502040204020203" pitchFamily="34" charset="0"/>
              </a:endParaRPr>
            </a:p>
            <a:p>
              <a:pPr>
                <a:lnSpc>
                  <a:spcPts val="1874"/>
                </a:lnSpc>
              </a:pPr>
              <a:r>
                <a:rPr lang="en-US" sz="1249" spc="12" dirty="0">
                  <a:solidFill>
                    <a:srgbClr val="000000"/>
                  </a:solidFill>
                  <a:latin typeface="Bahnschrift" panose="020B0502040204020203" pitchFamily="34" charset="0"/>
                </a:rPr>
                <a:t>5. Testing of model </a:t>
              </a:r>
            </a:p>
            <a:p>
              <a:pPr>
                <a:lnSpc>
                  <a:spcPts val="1874"/>
                </a:lnSpc>
              </a:pPr>
              <a:r>
                <a:rPr lang="en-US" sz="1249" spc="12" dirty="0">
                  <a:solidFill>
                    <a:srgbClr val="000000"/>
                  </a:solidFill>
                  <a:latin typeface="Bahnschrift" panose="020B0502040204020203" pitchFamily="34" charset="0"/>
                </a:rPr>
                <a:t>6. Real-time Prediction and Deployment</a:t>
              </a:r>
            </a:p>
            <a:p>
              <a:pPr>
                <a:lnSpc>
                  <a:spcPts val="1874"/>
                </a:lnSpc>
              </a:pPr>
              <a:r>
                <a:rPr lang="en-US" sz="1249" spc="12" dirty="0">
                  <a:solidFill>
                    <a:srgbClr val="000000"/>
                  </a:solidFill>
                  <a:latin typeface="Bahnschrift" panose="020B0502040204020203" pitchFamily="34" charset="0"/>
                </a:rPr>
                <a:t>7. Continuous Monitoring and Model Updating</a:t>
              </a:r>
            </a:p>
            <a:p>
              <a:pPr>
                <a:lnSpc>
                  <a:spcPts val="1874"/>
                </a:lnSpc>
              </a:pPr>
              <a:endParaRPr lang="en-US" sz="1249" spc="12" dirty="0">
                <a:solidFill>
                  <a:srgbClr val="000000"/>
                </a:solidFill>
                <a:latin typeface="Bahnschrift" panose="020B0502040204020203" pitchFamily="34" charset="0"/>
              </a:endParaRPr>
            </a:p>
            <a:p>
              <a:pPr>
                <a:lnSpc>
                  <a:spcPts val="1874"/>
                </a:lnSpc>
              </a:pPr>
              <a:r>
                <a:rPr lang="en-US" sz="1249" spc="12" dirty="0">
                  <a:solidFill>
                    <a:srgbClr val="000000"/>
                  </a:solidFill>
                  <a:latin typeface="Bahnschrift" panose="020B0502040204020203" pitchFamily="34" charset="0"/>
                </a:rPr>
                <a:t>By setting these objectives, you can systematically approach the development of a cardiovascular disease prediction model using machine learning, ensuring accuracy, reliability, and ethical considerations throughout the process.</a:t>
              </a:r>
            </a:p>
            <a:p>
              <a:pPr>
                <a:lnSpc>
                  <a:spcPts val="1724"/>
                </a:lnSpc>
              </a:pPr>
              <a:endParaRPr lang="en-US" sz="1249" spc="12" dirty="0">
                <a:solidFill>
                  <a:srgbClr val="000000"/>
                </a:solidFill>
                <a:latin typeface="Bahnschrift" panose="020B0502040204020203" pitchFamily="34" charset="0"/>
              </a:endParaRPr>
            </a:p>
            <a:p>
              <a:pPr algn="l">
                <a:lnSpc>
                  <a:spcPts val="2174"/>
                </a:lnSpc>
              </a:pPr>
              <a:endParaRPr lang="en-US" sz="1249" spc="12" dirty="0">
                <a:solidFill>
                  <a:srgbClr val="000000"/>
                </a:solidFill>
                <a:latin typeface="Bahnschrift" panose="020B0502040204020203" pitchFamily="34" charset="0"/>
              </a:endParaRPr>
            </a:p>
          </p:txBody>
        </p:sp>
        <p:sp>
          <p:nvSpPr>
            <p:cNvPr id="6" name="AutoShape 6"/>
            <p:cNvSpPr/>
            <p:nvPr/>
          </p:nvSpPr>
          <p:spPr>
            <a:xfrm>
              <a:off x="0" y="0"/>
              <a:ext cx="8054612" cy="1496448"/>
            </a:xfrm>
            <a:prstGeom prst="rect">
              <a:avLst/>
            </a:prstGeom>
            <a:solidFill>
              <a:srgbClr val="FF341E"/>
            </a:solidFill>
          </p:spPr>
          <p:txBody>
            <a:bodyPr/>
            <a:lstStyle/>
            <a:p>
              <a:endParaRPr lang="en-US">
                <a:latin typeface="Bahnschrift" panose="020B0502040204020203" pitchFamily="34" charset="0"/>
              </a:endParaRPr>
            </a:p>
          </p:txBody>
        </p:sp>
        <p:sp>
          <p:nvSpPr>
            <p:cNvPr id="7" name="TextBox 7"/>
            <p:cNvSpPr txBox="1"/>
            <p:nvPr/>
          </p:nvSpPr>
          <p:spPr>
            <a:xfrm>
              <a:off x="1300704" y="443436"/>
              <a:ext cx="6068759" cy="822325"/>
            </a:xfrm>
            <a:prstGeom prst="rect">
              <a:avLst/>
            </a:prstGeom>
          </p:spPr>
          <p:txBody>
            <a:bodyPr lIns="0" tIns="0" rIns="0" bIns="0" rtlCol="0" anchor="t">
              <a:spAutoFit/>
            </a:bodyPr>
            <a:lstStyle/>
            <a:p>
              <a:pPr algn="l">
                <a:lnSpc>
                  <a:spcPts val="4800"/>
                </a:lnSpc>
              </a:pPr>
              <a:r>
                <a:rPr lang="en-US" sz="4000">
                  <a:solidFill>
                    <a:srgbClr val="FFFFFF"/>
                  </a:solidFill>
                  <a:latin typeface="Bahnschrift" panose="020B0502040204020203" pitchFamily="34" charset="0"/>
                </a:rPr>
                <a:t>OBJECTIVES </a:t>
              </a:r>
            </a:p>
          </p:txBody>
        </p:sp>
      </p:grpSp>
      <p:sp>
        <p:nvSpPr>
          <p:cNvPr id="8" name="Freeform 8"/>
          <p:cNvSpPr/>
          <p:nvPr/>
        </p:nvSpPr>
        <p:spPr>
          <a:xfrm>
            <a:off x="5748208" y="110726"/>
            <a:ext cx="5438262" cy="6647919"/>
          </a:xfrm>
          <a:custGeom>
            <a:avLst/>
            <a:gdLst/>
            <a:ahLst/>
            <a:cxnLst/>
            <a:rect l="l" t="t" r="r" b="b"/>
            <a:pathLst>
              <a:path w="5438262" h="6647919">
                <a:moveTo>
                  <a:pt x="0" y="0"/>
                </a:moveTo>
                <a:lnTo>
                  <a:pt x="5438263" y="0"/>
                </a:lnTo>
                <a:lnTo>
                  <a:pt x="5438263" y="6647918"/>
                </a:lnTo>
                <a:lnTo>
                  <a:pt x="0" y="6647918"/>
                </a:lnTo>
                <a:lnTo>
                  <a:pt x="0" y="0"/>
                </a:lnTo>
                <a:close/>
              </a:path>
            </a:pathLst>
          </a:custGeom>
          <a:blipFill>
            <a:blip r:embed="rId2"/>
            <a:stretch>
              <a:fillRect l="-73302" r="-10177"/>
            </a:stretch>
          </a:blipFill>
        </p:spPr>
        <p:txBody>
          <a:bodyPr/>
          <a:lstStyle/>
          <a:p>
            <a:endParaRPr lang="en-US">
              <a:latin typeface="Bahnschrift"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AutoShape 2"/>
          <p:cNvSpPr/>
          <p:nvPr/>
        </p:nvSpPr>
        <p:spPr>
          <a:xfrm>
            <a:off x="3215640" y="388620"/>
            <a:ext cx="6537960" cy="6537960"/>
          </a:xfrm>
          <a:prstGeom prst="rect">
            <a:avLst/>
          </a:prstGeom>
          <a:solidFill>
            <a:srgbClr val="FFFFFF"/>
          </a:solidFill>
        </p:spPr>
        <p:txBody>
          <a:bodyPr/>
          <a:lstStyle/>
          <a:p>
            <a:endParaRPr lang="en-US">
              <a:latin typeface="Bahnschrift" panose="020B0502040204020203" pitchFamily="34" charset="0"/>
            </a:endParaRPr>
          </a:p>
        </p:txBody>
      </p:sp>
      <p:sp>
        <p:nvSpPr>
          <p:cNvPr id="3" name="Freeform 3"/>
          <p:cNvSpPr/>
          <p:nvPr/>
        </p:nvSpPr>
        <p:spPr>
          <a:xfrm>
            <a:off x="3081414" y="1938096"/>
            <a:ext cx="6672186" cy="4891199"/>
          </a:xfrm>
          <a:custGeom>
            <a:avLst/>
            <a:gdLst/>
            <a:ahLst/>
            <a:cxnLst/>
            <a:rect l="l" t="t" r="r" b="b"/>
            <a:pathLst>
              <a:path w="6672186" h="4891199">
                <a:moveTo>
                  <a:pt x="0" y="0"/>
                </a:moveTo>
                <a:lnTo>
                  <a:pt x="6672186" y="0"/>
                </a:lnTo>
                <a:lnTo>
                  <a:pt x="6672186" y="4891199"/>
                </a:lnTo>
                <a:lnTo>
                  <a:pt x="0" y="4891199"/>
                </a:lnTo>
                <a:lnTo>
                  <a:pt x="0" y="0"/>
                </a:lnTo>
                <a:close/>
              </a:path>
            </a:pathLst>
          </a:custGeom>
          <a:blipFill>
            <a:blip r:embed="rId2"/>
            <a:stretch>
              <a:fillRect/>
            </a:stretch>
          </a:blipFill>
        </p:spPr>
        <p:txBody>
          <a:bodyPr/>
          <a:lstStyle/>
          <a:p>
            <a:endParaRPr lang="en-US">
              <a:latin typeface="Bahnschrift" panose="020B0502040204020203" pitchFamily="34" charset="0"/>
            </a:endParaRPr>
          </a:p>
        </p:txBody>
      </p:sp>
      <p:sp>
        <p:nvSpPr>
          <p:cNvPr id="4" name="Freeform 4"/>
          <p:cNvSpPr/>
          <p:nvPr/>
        </p:nvSpPr>
        <p:spPr>
          <a:xfrm>
            <a:off x="-693616" y="0"/>
            <a:ext cx="3911444" cy="7315200"/>
          </a:xfrm>
          <a:custGeom>
            <a:avLst/>
            <a:gdLst/>
            <a:ahLst/>
            <a:cxnLst/>
            <a:rect l="l" t="t" r="r" b="b"/>
            <a:pathLst>
              <a:path w="3911444" h="7315200">
                <a:moveTo>
                  <a:pt x="0" y="0"/>
                </a:moveTo>
                <a:lnTo>
                  <a:pt x="3911444" y="0"/>
                </a:lnTo>
                <a:lnTo>
                  <a:pt x="3911444" y="7315200"/>
                </a:lnTo>
                <a:lnTo>
                  <a:pt x="0" y="7315200"/>
                </a:lnTo>
                <a:lnTo>
                  <a:pt x="0" y="0"/>
                </a:lnTo>
                <a:close/>
              </a:path>
            </a:pathLst>
          </a:custGeom>
          <a:blipFill>
            <a:blip r:embed="rId3"/>
            <a:stretch>
              <a:fillRect l="-75281" r="-107013"/>
            </a:stretch>
          </a:blipFill>
        </p:spPr>
        <p:txBody>
          <a:bodyPr/>
          <a:lstStyle/>
          <a:p>
            <a:endParaRPr lang="en-US">
              <a:latin typeface="Bahnschrift" panose="020B0502040204020203" pitchFamily="34" charset="0"/>
            </a:endParaRPr>
          </a:p>
        </p:txBody>
      </p:sp>
      <p:sp>
        <p:nvSpPr>
          <p:cNvPr id="5" name="TextBox 5"/>
          <p:cNvSpPr txBox="1"/>
          <p:nvPr/>
        </p:nvSpPr>
        <p:spPr>
          <a:xfrm>
            <a:off x="3335139" y="1103037"/>
            <a:ext cx="5536961" cy="619125"/>
          </a:xfrm>
          <a:prstGeom prst="rect">
            <a:avLst/>
          </a:prstGeom>
        </p:spPr>
        <p:txBody>
          <a:bodyPr lIns="0" tIns="0" rIns="0" bIns="0" rtlCol="0" anchor="t">
            <a:spAutoFit/>
          </a:bodyPr>
          <a:lstStyle/>
          <a:p>
            <a:pPr algn="l">
              <a:lnSpc>
                <a:spcPts val="4800"/>
              </a:lnSpc>
            </a:pPr>
            <a:r>
              <a:rPr lang="en-US" sz="4000">
                <a:solidFill>
                  <a:srgbClr val="FF341E"/>
                </a:solidFill>
                <a:latin typeface="Bahnschrift" panose="020B0502040204020203" pitchFamily="34" charset="0"/>
              </a:rPr>
              <a:t>DATASET  DETAILS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AutoShape 2"/>
          <p:cNvSpPr/>
          <p:nvPr/>
        </p:nvSpPr>
        <p:spPr>
          <a:xfrm>
            <a:off x="3083466" y="388620"/>
            <a:ext cx="6537960" cy="6537960"/>
          </a:xfrm>
          <a:prstGeom prst="rect">
            <a:avLst/>
          </a:prstGeom>
          <a:solidFill>
            <a:srgbClr val="FFFFFF"/>
          </a:solidFill>
        </p:spPr>
        <p:txBody>
          <a:bodyPr/>
          <a:lstStyle/>
          <a:p>
            <a:endParaRPr lang="en-US">
              <a:latin typeface="Bahnschrift" panose="020B0502040204020203" pitchFamily="34" charset="0"/>
            </a:endParaRPr>
          </a:p>
        </p:txBody>
      </p:sp>
      <p:sp>
        <p:nvSpPr>
          <p:cNvPr id="3" name="Freeform 3"/>
          <p:cNvSpPr/>
          <p:nvPr/>
        </p:nvSpPr>
        <p:spPr>
          <a:xfrm>
            <a:off x="-1811440" y="0"/>
            <a:ext cx="4894906" cy="7315200"/>
          </a:xfrm>
          <a:custGeom>
            <a:avLst/>
            <a:gdLst/>
            <a:ahLst/>
            <a:cxnLst/>
            <a:rect l="l" t="t" r="r" b="b"/>
            <a:pathLst>
              <a:path w="4894906" h="7315200">
                <a:moveTo>
                  <a:pt x="0" y="0"/>
                </a:moveTo>
                <a:lnTo>
                  <a:pt x="4894906" y="0"/>
                </a:lnTo>
                <a:lnTo>
                  <a:pt x="4894906" y="7315200"/>
                </a:lnTo>
                <a:lnTo>
                  <a:pt x="0" y="7315200"/>
                </a:lnTo>
                <a:lnTo>
                  <a:pt x="0" y="0"/>
                </a:lnTo>
                <a:close/>
              </a:path>
            </a:pathLst>
          </a:custGeom>
          <a:blipFill>
            <a:blip r:embed="rId2"/>
            <a:stretch>
              <a:fillRect l="-20437" r="-135571"/>
            </a:stretch>
          </a:blipFill>
        </p:spPr>
        <p:txBody>
          <a:bodyPr/>
          <a:lstStyle/>
          <a:p>
            <a:endParaRPr lang="en-US">
              <a:latin typeface="Bahnschrift" panose="020B0502040204020203" pitchFamily="34" charset="0"/>
            </a:endParaRPr>
          </a:p>
        </p:txBody>
      </p:sp>
      <p:sp>
        <p:nvSpPr>
          <p:cNvPr id="4" name="TextBox 4"/>
          <p:cNvSpPr txBox="1"/>
          <p:nvPr/>
        </p:nvSpPr>
        <p:spPr>
          <a:xfrm>
            <a:off x="3332292" y="1106805"/>
            <a:ext cx="6040308" cy="333375"/>
          </a:xfrm>
          <a:prstGeom prst="rect">
            <a:avLst/>
          </a:prstGeom>
        </p:spPr>
        <p:txBody>
          <a:bodyPr lIns="0" tIns="0" rIns="0" bIns="0" rtlCol="0" anchor="t">
            <a:spAutoFit/>
          </a:bodyPr>
          <a:lstStyle/>
          <a:p>
            <a:pPr algn="l">
              <a:lnSpc>
                <a:spcPts val="2639"/>
              </a:lnSpc>
            </a:pPr>
            <a:r>
              <a:rPr lang="en-US" sz="2199">
                <a:solidFill>
                  <a:srgbClr val="FF341E"/>
                </a:solidFill>
                <a:latin typeface="Bahnschrift" panose="020B0502040204020203" pitchFamily="34" charset="0"/>
              </a:rPr>
              <a:t>Tools </a:t>
            </a:r>
          </a:p>
        </p:txBody>
      </p:sp>
      <p:sp>
        <p:nvSpPr>
          <p:cNvPr id="5" name="TextBox 5"/>
          <p:cNvSpPr txBox="1"/>
          <p:nvPr/>
        </p:nvSpPr>
        <p:spPr>
          <a:xfrm>
            <a:off x="3083466" y="1497330"/>
            <a:ext cx="6381153" cy="4663584"/>
          </a:xfrm>
          <a:prstGeom prst="rect">
            <a:avLst/>
          </a:prstGeom>
        </p:spPr>
        <p:txBody>
          <a:bodyPr lIns="0" tIns="0" rIns="0" bIns="0" rtlCol="0" anchor="t">
            <a:spAutoFit/>
          </a:bodyPr>
          <a:lstStyle/>
          <a:p>
            <a:pPr>
              <a:lnSpc>
                <a:spcPts val="2122"/>
              </a:lnSpc>
            </a:pPr>
            <a:endParaRPr dirty="0">
              <a:latin typeface="Bahnschrift" panose="020B0502040204020203" pitchFamily="34" charset="0"/>
            </a:endParaRPr>
          </a:p>
          <a:p>
            <a:pPr marL="348654" lvl="1" indent="-174327">
              <a:lnSpc>
                <a:spcPts val="2422"/>
              </a:lnSpc>
              <a:buFont typeface="Arial"/>
              <a:buChar char="•"/>
            </a:pPr>
            <a:r>
              <a:rPr lang="en-US" sz="1614" spc="16" dirty="0">
                <a:solidFill>
                  <a:srgbClr val="000000"/>
                </a:solidFill>
                <a:latin typeface="Bahnschrift" panose="020B0502040204020203" pitchFamily="34" charset="0"/>
              </a:rPr>
              <a:t>Programming Languages:</a:t>
            </a:r>
          </a:p>
          <a:p>
            <a:pPr marL="654128" lvl="2" indent="-218043">
              <a:lnSpc>
                <a:spcPts val="2272"/>
              </a:lnSpc>
              <a:buFont typeface="Arial"/>
              <a:buChar char="⚬"/>
            </a:pPr>
            <a:r>
              <a:rPr lang="en-US" sz="1514" u="sng" spc="15" dirty="0">
                <a:solidFill>
                  <a:srgbClr val="000000"/>
                </a:solidFill>
                <a:latin typeface="Bahnschrift" panose="020B0502040204020203" pitchFamily="34" charset="0"/>
              </a:rPr>
              <a:t>Python</a:t>
            </a:r>
            <a:r>
              <a:rPr lang="en-US" sz="1514" spc="15" dirty="0">
                <a:solidFill>
                  <a:srgbClr val="000000"/>
                </a:solidFill>
                <a:latin typeface="Bahnschrift" panose="020B0502040204020203" pitchFamily="34" charset="0"/>
              </a:rPr>
              <a:t>: Python is a popular programming language for machine learning and data analysis. </a:t>
            </a:r>
          </a:p>
          <a:p>
            <a:pPr marL="348654" lvl="1" indent="-174327">
              <a:lnSpc>
                <a:spcPts val="2422"/>
              </a:lnSpc>
              <a:buFont typeface="Arial"/>
              <a:buChar char="•"/>
            </a:pPr>
            <a:r>
              <a:rPr lang="en-US" sz="1614" spc="16" dirty="0">
                <a:solidFill>
                  <a:srgbClr val="000000"/>
                </a:solidFill>
                <a:latin typeface="Bahnschrift" panose="020B0502040204020203" pitchFamily="34" charset="0"/>
              </a:rPr>
              <a:t>Machine Learning Libraries:</a:t>
            </a:r>
          </a:p>
          <a:p>
            <a:pPr marL="654128" lvl="2" indent="-218043">
              <a:lnSpc>
                <a:spcPts val="2272"/>
              </a:lnSpc>
              <a:buFont typeface="Arial"/>
              <a:buChar char="⚬"/>
            </a:pPr>
            <a:r>
              <a:rPr lang="en-US" sz="1514" u="sng" spc="15" dirty="0">
                <a:solidFill>
                  <a:srgbClr val="000000"/>
                </a:solidFill>
                <a:latin typeface="Bahnschrift" panose="020B0502040204020203" pitchFamily="34" charset="0"/>
              </a:rPr>
              <a:t>Scikit</a:t>
            </a:r>
            <a:r>
              <a:rPr lang="en-US" sz="1514" spc="15" dirty="0">
                <a:solidFill>
                  <a:srgbClr val="000000"/>
                </a:solidFill>
                <a:latin typeface="Bahnschrift" panose="020B0502040204020203" pitchFamily="34" charset="0"/>
              </a:rPr>
              <a:t>-Learn: A comprehensive machine learning library in Python that provides simple and efficient tools for data mining and data analysis.</a:t>
            </a:r>
          </a:p>
          <a:p>
            <a:pPr marL="348654" lvl="1" indent="-174327">
              <a:lnSpc>
                <a:spcPts val="2422"/>
              </a:lnSpc>
              <a:buFont typeface="Arial"/>
              <a:buChar char="•"/>
            </a:pPr>
            <a:r>
              <a:rPr lang="en-US" sz="1614" spc="16" dirty="0">
                <a:solidFill>
                  <a:srgbClr val="000000"/>
                </a:solidFill>
                <a:latin typeface="Bahnschrift" panose="020B0502040204020203" pitchFamily="34" charset="0"/>
              </a:rPr>
              <a:t>Data Visualization:</a:t>
            </a:r>
          </a:p>
          <a:p>
            <a:pPr marL="654128" lvl="2" indent="-218043">
              <a:lnSpc>
                <a:spcPts val="2272"/>
              </a:lnSpc>
              <a:buFont typeface="Arial"/>
              <a:buChar char="⚬"/>
            </a:pPr>
            <a:r>
              <a:rPr lang="en-US" sz="1514" u="sng" spc="15" dirty="0">
                <a:solidFill>
                  <a:srgbClr val="000000"/>
                </a:solidFill>
                <a:latin typeface="Bahnschrift" panose="020B0502040204020203" pitchFamily="34" charset="0"/>
              </a:rPr>
              <a:t>Matplotlib</a:t>
            </a:r>
            <a:r>
              <a:rPr lang="en-US" sz="1514" spc="15" dirty="0">
                <a:solidFill>
                  <a:srgbClr val="000000"/>
                </a:solidFill>
                <a:latin typeface="Bahnschrift" panose="020B0502040204020203" pitchFamily="34" charset="0"/>
              </a:rPr>
              <a:t>: A popular Python plotting library for creating static, interactive, and animated visualizations in Python.</a:t>
            </a:r>
          </a:p>
          <a:p>
            <a:pPr marL="654128" lvl="2" indent="-218043">
              <a:lnSpc>
                <a:spcPts val="2272"/>
              </a:lnSpc>
              <a:buFont typeface="Arial"/>
              <a:buChar char="⚬"/>
            </a:pPr>
            <a:r>
              <a:rPr lang="en-US" sz="1514" u="sng" spc="15" dirty="0">
                <a:solidFill>
                  <a:srgbClr val="000000"/>
                </a:solidFill>
                <a:latin typeface="Bahnschrift" panose="020B0502040204020203" pitchFamily="34" charset="0"/>
              </a:rPr>
              <a:t>Seaborn</a:t>
            </a:r>
            <a:r>
              <a:rPr lang="en-US" sz="1514" spc="15" dirty="0">
                <a:solidFill>
                  <a:srgbClr val="000000"/>
                </a:solidFill>
                <a:latin typeface="Bahnschrift" panose="020B0502040204020203" pitchFamily="34" charset="0"/>
              </a:rPr>
              <a:t>: Seaborn is based on Matplotlib and provides a high-level interface for creating attractive and informative statistical graphics.</a:t>
            </a:r>
          </a:p>
          <a:p>
            <a:pPr>
              <a:lnSpc>
                <a:spcPts val="2122"/>
              </a:lnSpc>
            </a:pPr>
            <a:endParaRPr lang="en-US" sz="1514" spc="15" dirty="0">
              <a:solidFill>
                <a:srgbClr val="000000"/>
              </a:solidFill>
              <a:latin typeface="Bahnschrift" panose="020B0502040204020203" pitchFamily="34" charset="0"/>
            </a:endParaRPr>
          </a:p>
          <a:p>
            <a:pPr algn="l">
              <a:lnSpc>
                <a:spcPts val="2122"/>
              </a:lnSpc>
            </a:pPr>
            <a:endParaRPr lang="en-US" sz="1514" spc="15" dirty="0">
              <a:solidFill>
                <a:srgbClr val="000000"/>
              </a:solidFill>
              <a:latin typeface="Bahnschrift" panose="020B0502040204020203" pitchFamily="34" charset="0"/>
            </a:endParaRPr>
          </a:p>
        </p:txBody>
      </p:sp>
      <p:sp>
        <p:nvSpPr>
          <p:cNvPr id="6" name="TextBox 6"/>
          <p:cNvSpPr txBox="1"/>
          <p:nvPr/>
        </p:nvSpPr>
        <p:spPr>
          <a:xfrm>
            <a:off x="3184135" y="417195"/>
            <a:ext cx="6040308" cy="619125"/>
          </a:xfrm>
          <a:prstGeom prst="rect">
            <a:avLst/>
          </a:prstGeom>
        </p:spPr>
        <p:txBody>
          <a:bodyPr lIns="0" tIns="0" rIns="0" bIns="0" rtlCol="0" anchor="t">
            <a:spAutoFit/>
          </a:bodyPr>
          <a:lstStyle/>
          <a:p>
            <a:pPr algn="l">
              <a:lnSpc>
                <a:spcPts val="4800"/>
              </a:lnSpc>
            </a:pPr>
            <a:r>
              <a:rPr lang="en-US" sz="4000">
                <a:solidFill>
                  <a:srgbClr val="FF341E"/>
                </a:solidFill>
                <a:latin typeface="Bahnschrift" panose="020B0502040204020203" pitchFamily="34" charset="0"/>
              </a:rPr>
              <a:t>TOOLS &amp; METHODS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34640" y="388620"/>
            <a:ext cx="6806412" cy="6537960"/>
          </a:xfrm>
          <a:prstGeom prst="rect">
            <a:avLst/>
          </a:prstGeom>
          <a:solidFill>
            <a:srgbClr val="FFFFFF"/>
          </a:solidFill>
        </p:spPr>
        <p:txBody>
          <a:bodyPr/>
          <a:lstStyle/>
          <a:p>
            <a:endParaRPr lang="en-US">
              <a:latin typeface="Bahnschrift" panose="020B0502040204020203" pitchFamily="34" charset="0"/>
            </a:endParaRPr>
          </a:p>
        </p:txBody>
      </p:sp>
      <p:sp>
        <p:nvSpPr>
          <p:cNvPr id="3" name="Freeform 3"/>
          <p:cNvSpPr/>
          <p:nvPr/>
        </p:nvSpPr>
        <p:spPr>
          <a:xfrm>
            <a:off x="-2700107" y="0"/>
            <a:ext cx="5733239" cy="7466204"/>
          </a:xfrm>
          <a:custGeom>
            <a:avLst/>
            <a:gdLst/>
            <a:ahLst/>
            <a:cxnLst/>
            <a:rect l="l" t="t" r="r" b="b"/>
            <a:pathLst>
              <a:path w="5733239" h="7466204">
                <a:moveTo>
                  <a:pt x="0" y="0"/>
                </a:moveTo>
                <a:lnTo>
                  <a:pt x="5733238" y="0"/>
                </a:lnTo>
                <a:lnTo>
                  <a:pt x="5733238" y="7466204"/>
                </a:lnTo>
                <a:lnTo>
                  <a:pt x="0" y="7466204"/>
                </a:lnTo>
                <a:lnTo>
                  <a:pt x="0" y="0"/>
                </a:lnTo>
                <a:close/>
              </a:path>
            </a:pathLst>
          </a:custGeom>
          <a:blipFill>
            <a:blip r:embed="rId2"/>
            <a:stretch>
              <a:fillRect l="-37517" r="-93996"/>
            </a:stretch>
          </a:blipFill>
        </p:spPr>
        <p:txBody>
          <a:bodyPr/>
          <a:lstStyle/>
          <a:p>
            <a:endParaRPr lang="en-US">
              <a:latin typeface="Bahnschrift" panose="020B0502040204020203" pitchFamily="34" charset="0"/>
            </a:endParaRPr>
          </a:p>
        </p:txBody>
      </p:sp>
      <p:sp>
        <p:nvSpPr>
          <p:cNvPr id="4" name="TextBox 4"/>
          <p:cNvSpPr txBox="1"/>
          <p:nvPr/>
        </p:nvSpPr>
        <p:spPr>
          <a:xfrm>
            <a:off x="3033131" y="1520989"/>
            <a:ext cx="6339469" cy="6120765"/>
          </a:xfrm>
          <a:prstGeom prst="rect">
            <a:avLst/>
          </a:prstGeom>
        </p:spPr>
        <p:txBody>
          <a:bodyPr lIns="0" tIns="0" rIns="0" bIns="0" rtlCol="0" anchor="t">
            <a:spAutoFit/>
          </a:bodyPr>
          <a:lstStyle/>
          <a:p>
            <a:pPr marL="167321" lvl="1">
              <a:lnSpc>
                <a:spcPts val="2324"/>
              </a:lnSpc>
            </a:pPr>
            <a:r>
              <a:rPr lang="en-US" sz="1549" spc="15">
                <a:solidFill>
                  <a:srgbClr val="000000"/>
                </a:solidFill>
                <a:latin typeface="Bahnschrift" panose="020B0502040204020203" pitchFamily="34" charset="0"/>
              </a:rPr>
              <a:t>1. Data </a:t>
            </a:r>
            <a:r>
              <a:rPr lang="en-US" sz="1549" spc="15" dirty="0">
                <a:solidFill>
                  <a:srgbClr val="000000"/>
                </a:solidFill>
                <a:latin typeface="Bahnschrift" panose="020B0502040204020203" pitchFamily="34" charset="0"/>
              </a:rPr>
              <a:t>Preprocessing:</a:t>
            </a:r>
          </a:p>
          <a:p>
            <a:pPr marL="669285" lvl="2" indent="-223095">
              <a:lnSpc>
                <a:spcPts val="2324"/>
              </a:lnSpc>
              <a:buFont typeface="Arial"/>
              <a:buChar char="⚬"/>
            </a:pPr>
            <a:r>
              <a:rPr lang="en-US" sz="1549" spc="15" dirty="0">
                <a:solidFill>
                  <a:srgbClr val="000000"/>
                </a:solidFill>
                <a:latin typeface="Bahnschrift" panose="020B0502040204020203" pitchFamily="34" charset="0"/>
              </a:rPr>
              <a:t>Data Cleaning: Handling missing values, outliers, and irrelevant data points.</a:t>
            </a:r>
          </a:p>
          <a:p>
            <a:pPr>
              <a:lnSpc>
                <a:spcPts val="2324"/>
              </a:lnSpc>
            </a:pPr>
            <a:endParaRPr lang="en-US" sz="1549" spc="15" dirty="0">
              <a:solidFill>
                <a:srgbClr val="000000"/>
              </a:solidFill>
              <a:latin typeface="Bahnschrift" panose="020B0502040204020203" pitchFamily="34" charset="0"/>
            </a:endParaRPr>
          </a:p>
          <a:p>
            <a:pPr>
              <a:lnSpc>
                <a:spcPts val="2324"/>
              </a:lnSpc>
            </a:pPr>
            <a:r>
              <a:rPr lang="en-US" sz="1549" spc="15" dirty="0">
                <a:solidFill>
                  <a:srgbClr val="000000"/>
                </a:solidFill>
                <a:latin typeface="Bahnschrift" panose="020B0502040204020203" pitchFamily="34" charset="0"/>
              </a:rPr>
              <a:t>   2.Feature Selection</a:t>
            </a:r>
          </a:p>
          <a:p>
            <a:pPr>
              <a:lnSpc>
                <a:spcPts val="2324"/>
              </a:lnSpc>
            </a:pPr>
            <a:endParaRPr lang="en-US" sz="1549" spc="15" dirty="0">
              <a:solidFill>
                <a:srgbClr val="000000"/>
              </a:solidFill>
              <a:latin typeface="Bahnschrift" panose="020B0502040204020203" pitchFamily="34" charset="0"/>
            </a:endParaRPr>
          </a:p>
          <a:p>
            <a:pPr>
              <a:lnSpc>
                <a:spcPts val="2324"/>
              </a:lnSpc>
            </a:pPr>
            <a:r>
              <a:rPr lang="en-US" sz="1549" spc="15" dirty="0">
                <a:solidFill>
                  <a:srgbClr val="000000"/>
                </a:solidFill>
                <a:latin typeface="Bahnschrift" panose="020B0502040204020203" pitchFamily="34" charset="0"/>
              </a:rPr>
              <a:t>   3.Machine Learning Algorithms:</a:t>
            </a:r>
          </a:p>
          <a:p>
            <a:pPr marL="669285" lvl="2" indent="-223095">
              <a:lnSpc>
                <a:spcPts val="2324"/>
              </a:lnSpc>
              <a:buFont typeface="Arial"/>
              <a:buChar char="⚬"/>
            </a:pPr>
            <a:r>
              <a:rPr lang="en-US" sz="1549" spc="15" dirty="0">
                <a:solidFill>
                  <a:srgbClr val="000000"/>
                </a:solidFill>
                <a:latin typeface="Bahnschrift" panose="020B0502040204020203" pitchFamily="34" charset="0"/>
              </a:rPr>
              <a:t>Logistic Regression: Suitable for binary classification tasks like predicting the presence or absence of cardiovascular diseases.</a:t>
            </a:r>
          </a:p>
          <a:p>
            <a:pPr marL="669285" lvl="2" indent="-223095">
              <a:lnSpc>
                <a:spcPts val="2324"/>
              </a:lnSpc>
              <a:buFont typeface="Arial"/>
              <a:buChar char="⚬"/>
            </a:pPr>
            <a:r>
              <a:rPr lang="en-US" sz="1549" spc="15" dirty="0">
                <a:solidFill>
                  <a:srgbClr val="000000"/>
                </a:solidFill>
                <a:latin typeface="Bahnschrift" panose="020B0502040204020203" pitchFamily="34" charset="0"/>
              </a:rPr>
              <a:t>Random Forests: Effective for capturing complex relationships in the data.</a:t>
            </a:r>
          </a:p>
          <a:p>
            <a:pPr marL="669285" lvl="2" indent="-223095">
              <a:lnSpc>
                <a:spcPts val="2324"/>
              </a:lnSpc>
              <a:buFont typeface="Arial"/>
              <a:buChar char="⚬"/>
            </a:pPr>
            <a:r>
              <a:rPr lang="en-US" sz="1549" spc="15" dirty="0">
                <a:solidFill>
                  <a:srgbClr val="000000"/>
                </a:solidFill>
                <a:latin typeface="Bahnschrift" panose="020B0502040204020203" pitchFamily="34" charset="0"/>
              </a:rPr>
              <a:t>Support Vector Machines (SVM): Useful for both linear and non-linear classification tasks.</a:t>
            </a:r>
          </a:p>
          <a:p>
            <a:pPr marL="669285" lvl="2" indent="-223095">
              <a:lnSpc>
                <a:spcPts val="2324"/>
              </a:lnSpc>
              <a:buFont typeface="Arial"/>
              <a:buChar char="⚬"/>
            </a:pPr>
            <a:r>
              <a:rPr lang="en-US" sz="1549" spc="15" dirty="0">
                <a:solidFill>
                  <a:srgbClr val="000000"/>
                </a:solidFill>
                <a:latin typeface="Bahnschrift" panose="020B0502040204020203" pitchFamily="34" charset="0"/>
              </a:rPr>
              <a:t>K-Nearest Neighbors (KNN) is a simple, instance-based learning algorithm used for classification and regression tasks in machine learning.</a:t>
            </a:r>
          </a:p>
          <a:p>
            <a:pPr>
              <a:lnSpc>
                <a:spcPts val="2324"/>
              </a:lnSpc>
            </a:pPr>
            <a:endParaRPr lang="en-US" sz="1549" spc="15" dirty="0">
              <a:solidFill>
                <a:srgbClr val="000000"/>
              </a:solidFill>
              <a:latin typeface="Bahnschrift" panose="020B0502040204020203" pitchFamily="34" charset="0"/>
            </a:endParaRPr>
          </a:p>
          <a:p>
            <a:pPr>
              <a:lnSpc>
                <a:spcPts val="2324"/>
              </a:lnSpc>
            </a:pPr>
            <a:r>
              <a:rPr lang="en-US" sz="1549" spc="15" dirty="0">
                <a:solidFill>
                  <a:srgbClr val="000000"/>
                </a:solidFill>
                <a:latin typeface="Bahnschrift" panose="020B0502040204020203" pitchFamily="34" charset="0"/>
              </a:rPr>
              <a:t>   4.Model Evaluation</a:t>
            </a:r>
          </a:p>
          <a:p>
            <a:pPr>
              <a:lnSpc>
                <a:spcPts val="2324"/>
              </a:lnSpc>
            </a:pPr>
            <a:endParaRPr lang="en-US" sz="1549" spc="15" dirty="0">
              <a:solidFill>
                <a:srgbClr val="000000"/>
              </a:solidFill>
              <a:latin typeface="Bahnschrift" panose="020B0502040204020203" pitchFamily="34" charset="0"/>
            </a:endParaRPr>
          </a:p>
          <a:p>
            <a:pPr algn="l">
              <a:lnSpc>
                <a:spcPts val="2324"/>
              </a:lnSpc>
            </a:pPr>
            <a:endParaRPr lang="en-US" sz="1549" spc="15" dirty="0">
              <a:solidFill>
                <a:srgbClr val="000000"/>
              </a:solidFill>
              <a:latin typeface="Bahnschrift" panose="020B0502040204020203" pitchFamily="34" charset="0"/>
            </a:endParaRPr>
          </a:p>
        </p:txBody>
      </p:sp>
      <p:sp>
        <p:nvSpPr>
          <p:cNvPr id="5" name="Freeform 5"/>
          <p:cNvSpPr/>
          <p:nvPr/>
        </p:nvSpPr>
        <p:spPr>
          <a:xfrm>
            <a:off x="8797074" y="22260"/>
            <a:ext cx="956526" cy="1308441"/>
          </a:xfrm>
          <a:custGeom>
            <a:avLst/>
            <a:gdLst/>
            <a:ahLst/>
            <a:cxnLst/>
            <a:rect l="l" t="t" r="r" b="b"/>
            <a:pathLst>
              <a:path w="956526" h="1308441">
                <a:moveTo>
                  <a:pt x="0" y="0"/>
                </a:moveTo>
                <a:lnTo>
                  <a:pt x="956526" y="0"/>
                </a:lnTo>
                <a:lnTo>
                  <a:pt x="956526" y="1308441"/>
                </a:lnTo>
                <a:lnTo>
                  <a:pt x="0" y="13084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panose="020B0502040204020203" pitchFamily="34" charset="0"/>
            </a:endParaRPr>
          </a:p>
        </p:txBody>
      </p:sp>
      <p:sp>
        <p:nvSpPr>
          <p:cNvPr id="6" name="TextBox 6"/>
          <p:cNvSpPr txBox="1"/>
          <p:nvPr/>
        </p:nvSpPr>
        <p:spPr>
          <a:xfrm>
            <a:off x="3301583" y="1127781"/>
            <a:ext cx="6339469" cy="283667"/>
          </a:xfrm>
          <a:prstGeom prst="rect">
            <a:avLst/>
          </a:prstGeom>
        </p:spPr>
        <p:txBody>
          <a:bodyPr lIns="0" tIns="0" rIns="0" bIns="0" rtlCol="0" anchor="t">
            <a:spAutoFit/>
          </a:bodyPr>
          <a:lstStyle/>
          <a:p>
            <a:pPr algn="l">
              <a:lnSpc>
                <a:spcPts val="2399"/>
              </a:lnSpc>
            </a:pPr>
            <a:r>
              <a:rPr lang="en-US" sz="1999">
                <a:solidFill>
                  <a:srgbClr val="FF341E"/>
                </a:solidFill>
                <a:latin typeface="Bahnschrift" panose="020B0502040204020203" pitchFamily="34" charset="0"/>
              </a:rPr>
              <a:t>Methods </a:t>
            </a:r>
          </a:p>
        </p:txBody>
      </p:sp>
      <p:sp>
        <p:nvSpPr>
          <p:cNvPr id="7" name="TextBox 7"/>
          <p:cNvSpPr txBox="1"/>
          <p:nvPr/>
        </p:nvSpPr>
        <p:spPr>
          <a:xfrm>
            <a:off x="3033131" y="448670"/>
            <a:ext cx="6339469" cy="619125"/>
          </a:xfrm>
          <a:prstGeom prst="rect">
            <a:avLst/>
          </a:prstGeom>
        </p:spPr>
        <p:txBody>
          <a:bodyPr lIns="0" tIns="0" rIns="0" bIns="0" rtlCol="0" anchor="t">
            <a:spAutoFit/>
          </a:bodyPr>
          <a:lstStyle/>
          <a:p>
            <a:pPr algn="l">
              <a:lnSpc>
                <a:spcPts val="4800"/>
              </a:lnSpc>
            </a:pPr>
            <a:r>
              <a:rPr lang="en-US" sz="4000">
                <a:solidFill>
                  <a:srgbClr val="FF341E"/>
                </a:solidFill>
                <a:latin typeface="Bahnschrift" panose="020B0502040204020203" pitchFamily="34" charset="0"/>
              </a:rPr>
              <a:t>TOOLS &amp; METHODS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3215" y="6836185"/>
            <a:ext cx="10880029" cy="964537"/>
          </a:xfrm>
          <a:prstGeom prst="rect">
            <a:avLst/>
          </a:prstGeom>
          <a:solidFill>
            <a:srgbClr val="FF341E"/>
          </a:solidFill>
        </p:spPr>
        <p:txBody>
          <a:bodyPr/>
          <a:lstStyle/>
          <a:p>
            <a:endParaRPr lang="en-US">
              <a:latin typeface="Bahnschrift" panose="020B0502040204020203" pitchFamily="34" charset="0"/>
            </a:endParaRPr>
          </a:p>
        </p:txBody>
      </p:sp>
      <p:sp>
        <p:nvSpPr>
          <p:cNvPr id="3" name="AutoShape 3"/>
          <p:cNvSpPr/>
          <p:nvPr/>
        </p:nvSpPr>
        <p:spPr>
          <a:xfrm>
            <a:off x="-490006" y="422000"/>
            <a:ext cx="6040959" cy="1122336"/>
          </a:xfrm>
          <a:prstGeom prst="rect">
            <a:avLst/>
          </a:prstGeom>
          <a:solidFill>
            <a:srgbClr val="FF341E"/>
          </a:solidFill>
        </p:spPr>
        <p:txBody>
          <a:bodyPr/>
          <a:lstStyle/>
          <a:p>
            <a:endParaRPr lang="en-US">
              <a:latin typeface="Bahnschrift" panose="020B0502040204020203" pitchFamily="34" charset="0"/>
            </a:endParaRPr>
          </a:p>
        </p:txBody>
      </p:sp>
      <p:sp>
        <p:nvSpPr>
          <p:cNvPr id="4" name="Freeform 4"/>
          <p:cNvSpPr/>
          <p:nvPr/>
        </p:nvSpPr>
        <p:spPr>
          <a:xfrm>
            <a:off x="5406212" y="0"/>
            <a:ext cx="4347388" cy="6836185"/>
          </a:xfrm>
          <a:custGeom>
            <a:avLst/>
            <a:gdLst/>
            <a:ahLst/>
            <a:cxnLst/>
            <a:rect l="l" t="t" r="r" b="b"/>
            <a:pathLst>
              <a:path w="4347388" h="6836185">
                <a:moveTo>
                  <a:pt x="0" y="0"/>
                </a:moveTo>
                <a:lnTo>
                  <a:pt x="4347388" y="0"/>
                </a:lnTo>
                <a:lnTo>
                  <a:pt x="4347388" y="6836185"/>
                </a:lnTo>
                <a:lnTo>
                  <a:pt x="0" y="6836185"/>
                </a:lnTo>
                <a:lnTo>
                  <a:pt x="0" y="0"/>
                </a:lnTo>
                <a:close/>
              </a:path>
            </a:pathLst>
          </a:custGeom>
          <a:blipFill>
            <a:blip r:embed="rId2"/>
            <a:stretch>
              <a:fillRect l="-101370" r="-34649"/>
            </a:stretch>
          </a:blipFill>
        </p:spPr>
        <p:txBody>
          <a:bodyPr/>
          <a:lstStyle/>
          <a:p>
            <a:endParaRPr lang="en-US">
              <a:latin typeface="Bahnschrift" panose="020B0502040204020203" pitchFamily="34" charset="0"/>
            </a:endParaRPr>
          </a:p>
        </p:txBody>
      </p:sp>
      <p:sp>
        <p:nvSpPr>
          <p:cNvPr id="5" name="TextBox 5"/>
          <p:cNvSpPr txBox="1"/>
          <p:nvPr/>
        </p:nvSpPr>
        <p:spPr>
          <a:xfrm>
            <a:off x="351296" y="1954979"/>
            <a:ext cx="4754736" cy="3506281"/>
          </a:xfrm>
          <a:prstGeom prst="rect">
            <a:avLst/>
          </a:prstGeom>
        </p:spPr>
        <p:txBody>
          <a:bodyPr lIns="0" tIns="0" rIns="0" bIns="0" rtlCol="0" anchor="t">
            <a:spAutoFit/>
          </a:bodyPr>
          <a:lstStyle/>
          <a:p>
            <a:pPr algn="l">
              <a:lnSpc>
                <a:spcPts val="2303"/>
              </a:lnSpc>
            </a:pPr>
            <a:r>
              <a:rPr lang="en-US" sz="1535" spc="15">
                <a:solidFill>
                  <a:srgbClr val="000000"/>
                </a:solidFill>
                <a:latin typeface="Bahnschrift" panose="020B0502040204020203" pitchFamily="34" charset="0"/>
              </a:rPr>
              <a:t>We have proposed a novel Machine Learning based Cardiovascular Disease Diagnosis   Framework for the prediction of cardiovascular diseases. The objective of this presentation  is to present an accurate machine learning model which can identify cardiovascular diseases reliably, based on the patients’ clinical parameters. We generate ML model based on previous data set after model training is performed and the trained model will then be used to make predictions. Our main aim is to get the improved results with reduced number of features / computational complexity.</a:t>
            </a:r>
          </a:p>
        </p:txBody>
      </p:sp>
      <p:sp>
        <p:nvSpPr>
          <p:cNvPr id="6" name="TextBox 6"/>
          <p:cNvSpPr txBox="1"/>
          <p:nvPr/>
        </p:nvSpPr>
        <p:spPr>
          <a:xfrm>
            <a:off x="196603" y="731520"/>
            <a:ext cx="5209609" cy="551433"/>
          </a:xfrm>
          <a:prstGeom prst="rect">
            <a:avLst/>
          </a:prstGeom>
        </p:spPr>
        <p:txBody>
          <a:bodyPr lIns="0" tIns="0" rIns="0" bIns="0" rtlCol="0" anchor="t">
            <a:spAutoFit/>
          </a:bodyPr>
          <a:lstStyle/>
          <a:p>
            <a:pPr algn="l">
              <a:lnSpc>
                <a:spcPts val="4319"/>
              </a:lnSpc>
            </a:pPr>
            <a:r>
              <a:rPr lang="en-US" sz="3599">
                <a:solidFill>
                  <a:srgbClr val="FFFFFF"/>
                </a:solidFill>
                <a:latin typeface="Bahnschrift" panose="020B0502040204020203" pitchFamily="34" charset="0"/>
              </a:rPr>
              <a:t>PROPOSED SYSTEM </a:t>
            </a:r>
          </a:p>
        </p:txBody>
      </p:sp>
    </p:spTree>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46</TotalTime>
  <Words>1097</Words>
  <Application>Microsoft Office PowerPoint</Application>
  <PresentationFormat>Custom</PresentationFormat>
  <Paragraphs>106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Arial</vt:lpstr>
      <vt:lpstr>Bahnschrift</vt:lpstr>
      <vt:lpstr>Corbel</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Heart Sketch Medical Healthcare Presentation</dc:title>
  <dc:creator>Bhagyashree</dc:creator>
  <cp:lastModifiedBy>Nirmala Swami</cp:lastModifiedBy>
  <cp:revision>10</cp:revision>
  <dcterms:created xsi:type="dcterms:W3CDTF">2006-08-16T00:00:00Z</dcterms:created>
  <dcterms:modified xsi:type="dcterms:W3CDTF">2023-12-08T15:37:40Z</dcterms:modified>
  <dc:identifier>DAFw3fv17pw</dc:identifier>
</cp:coreProperties>
</file>